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70" r:id="rId2"/>
    <p:sldId id="512" r:id="rId3"/>
    <p:sldId id="490" r:id="rId4"/>
    <p:sldId id="508" r:id="rId5"/>
    <p:sldId id="509" r:id="rId6"/>
    <p:sldId id="492" r:id="rId7"/>
    <p:sldId id="493" r:id="rId8"/>
    <p:sldId id="495" r:id="rId9"/>
    <p:sldId id="496" r:id="rId10"/>
    <p:sldId id="499" r:id="rId11"/>
    <p:sldId id="507" r:id="rId12"/>
    <p:sldId id="506" r:id="rId13"/>
    <p:sldId id="505" r:id="rId14"/>
    <p:sldId id="513" r:id="rId1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0000"/>
    <a:srgbClr val="404040"/>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86015" autoAdjust="0"/>
  </p:normalViewPr>
  <p:slideViewPr>
    <p:cSldViewPr snapToGrid="0">
      <p:cViewPr>
        <p:scale>
          <a:sx n="70" d="100"/>
          <a:sy n="70" d="100"/>
        </p:scale>
        <p:origin x="894" y="-234"/>
      </p:cViewPr>
      <p:guideLst>
        <p:guide orient="horz" pos="3906"/>
        <p:guide pos="3228"/>
        <p:guide pos="7537"/>
        <p:guide pos="68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60" cy="498056"/>
          </a:xfrm>
          <a:prstGeom prst="rect">
            <a:avLst/>
          </a:prstGeom>
        </p:spPr>
        <p:txBody>
          <a:bodyPr vert="horz" lIns="92099" tIns="46050" rIns="92099" bIns="46050" rtlCol="0"/>
          <a:lstStyle>
            <a:lvl1pPr algn="l">
              <a:defRPr sz="1200"/>
            </a:lvl1pPr>
          </a:lstStyle>
          <a:p>
            <a:endParaRPr lang="pt-BR"/>
          </a:p>
        </p:txBody>
      </p:sp>
      <p:sp>
        <p:nvSpPr>
          <p:cNvPr id="3" name="Espaço Reservado para Data 2"/>
          <p:cNvSpPr>
            <a:spLocks noGrp="1"/>
          </p:cNvSpPr>
          <p:nvPr>
            <p:ph type="dt" idx="1"/>
          </p:nvPr>
        </p:nvSpPr>
        <p:spPr>
          <a:xfrm>
            <a:off x="3850442" y="0"/>
            <a:ext cx="2945660" cy="498056"/>
          </a:xfrm>
          <a:prstGeom prst="rect">
            <a:avLst/>
          </a:prstGeom>
        </p:spPr>
        <p:txBody>
          <a:bodyPr vert="horz" lIns="92099" tIns="46050" rIns="92099" bIns="46050" rtlCol="0"/>
          <a:lstStyle>
            <a:lvl1pPr algn="r">
              <a:defRPr sz="1200"/>
            </a:lvl1pPr>
          </a:lstStyle>
          <a:p>
            <a:fld id="{5426514E-D3CE-4F7F-92FF-8D87D753F936}" type="datetimeFigureOut">
              <a:rPr lang="pt-BR" smtClean="0"/>
              <a:t>24/01/2023</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2099" tIns="46050" rIns="92099" bIns="46050" rtlCol="0" anchor="ctr"/>
          <a:lstStyle/>
          <a:p>
            <a:endParaRPr lang="pt-BR"/>
          </a:p>
        </p:txBody>
      </p:sp>
      <p:sp>
        <p:nvSpPr>
          <p:cNvPr id="5" name="Espaço Reservado para Anotações 4"/>
          <p:cNvSpPr>
            <a:spLocks noGrp="1"/>
          </p:cNvSpPr>
          <p:nvPr>
            <p:ph type="body" sz="quarter" idx="3"/>
          </p:nvPr>
        </p:nvSpPr>
        <p:spPr>
          <a:xfrm>
            <a:off x="679768" y="4777198"/>
            <a:ext cx="5438140" cy="3908614"/>
          </a:xfrm>
          <a:prstGeom prst="rect">
            <a:avLst/>
          </a:prstGeom>
        </p:spPr>
        <p:txBody>
          <a:bodyPr vert="horz" lIns="92099" tIns="46050" rIns="92099" bIns="4605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7"/>
            <a:ext cx="2945660" cy="498055"/>
          </a:xfrm>
          <a:prstGeom prst="rect">
            <a:avLst/>
          </a:prstGeom>
        </p:spPr>
        <p:txBody>
          <a:bodyPr vert="horz" lIns="92099" tIns="46050" rIns="92099" bIns="4605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2" y="9428587"/>
            <a:ext cx="2945660" cy="498055"/>
          </a:xfrm>
          <a:prstGeom prst="rect">
            <a:avLst/>
          </a:prstGeom>
        </p:spPr>
        <p:txBody>
          <a:bodyPr vert="horz" lIns="92099" tIns="46050" rIns="92099" bIns="46050"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a:t>
            </a:fld>
            <a:endParaRPr lang="pt-BR" dirty="0"/>
          </a:p>
        </p:txBody>
      </p:sp>
    </p:spTree>
    <p:extLst>
      <p:ext uri="{BB962C8B-B14F-4D97-AF65-F5344CB8AC3E}">
        <p14:creationId xmlns:p14="http://schemas.microsoft.com/office/powerpoint/2010/main" val="9557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12</a:t>
            </a:fld>
            <a:endParaRPr lang="pt-BR"/>
          </a:p>
        </p:txBody>
      </p:sp>
    </p:spTree>
    <p:extLst>
      <p:ext uri="{BB962C8B-B14F-4D97-AF65-F5344CB8AC3E}">
        <p14:creationId xmlns:p14="http://schemas.microsoft.com/office/powerpoint/2010/main" val="127106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1466772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14</a:t>
            </a:fld>
            <a:endParaRPr lang="pt-BR"/>
          </a:p>
        </p:txBody>
      </p:sp>
    </p:spTree>
    <p:extLst>
      <p:ext uri="{BB962C8B-B14F-4D97-AF65-F5344CB8AC3E}">
        <p14:creationId xmlns:p14="http://schemas.microsoft.com/office/powerpoint/2010/main" val="3677352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dirty="0"/>
          </a:p>
        </p:txBody>
      </p:sp>
    </p:spTree>
    <p:extLst>
      <p:ext uri="{BB962C8B-B14F-4D97-AF65-F5344CB8AC3E}">
        <p14:creationId xmlns:p14="http://schemas.microsoft.com/office/powerpoint/2010/main" val="218805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3</a:t>
            </a:fld>
            <a:endParaRPr lang="pt-BR"/>
          </a:p>
        </p:txBody>
      </p:sp>
    </p:spTree>
    <p:extLst>
      <p:ext uri="{BB962C8B-B14F-4D97-AF65-F5344CB8AC3E}">
        <p14:creationId xmlns:p14="http://schemas.microsoft.com/office/powerpoint/2010/main" val="390860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6</a:t>
            </a:fld>
            <a:endParaRPr lang="pt-BR"/>
          </a:p>
        </p:txBody>
      </p:sp>
    </p:spTree>
    <p:extLst>
      <p:ext uri="{BB962C8B-B14F-4D97-AF65-F5344CB8AC3E}">
        <p14:creationId xmlns:p14="http://schemas.microsoft.com/office/powerpoint/2010/main" val="109543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7</a:t>
            </a:fld>
            <a:endParaRPr lang="pt-BR"/>
          </a:p>
        </p:txBody>
      </p:sp>
    </p:spTree>
    <p:extLst>
      <p:ext uri="{BB962C8B-B14F-4D97-AF65-F5344CB8AC3E}">
        <p14:creationId xmlns:p14="http://schemas.microsoft.com/office/powerpoint/2010/main" val="290113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534303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9</a:t>
            </a:fld>
            <a:endParaRPr lang="pt-BR"/>
          </a:p>
        </p:txBody>
      </p:sp>
    </p:spTree>
    <p:extLst>
      <p:ext uri="{BB962C8B-B14F-4D97-AF65-F5344CB8AC3E}">
        <p14:creationId xmlns:p14="http://schemas.microsoft.com/office/powerpoint/2010/main" val="2883658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10</a:t>
            </a:fld>
            <a:endParaRPr lang="pt-BR"/>
          </a:p>
        </p:txBody>
      </p:sp>
    </p:spTree>
    <p:extLst>
      <p:ext uri="{BB962C8B-B14F-4D97-AF65-F5344CB8AC3E}">
        <p14:creationId xmlns:p14="http://schemas.microsoft.com/office/powerpoint/2010/main" val="345785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11</a:t>
            </a:fld>
            <a:endParaRPr lang="pt-BR"/>
          </a:p>
        </p:txBody>
      </p:sp>
    </p:spTree>
    <p:extLst>
      <p:ext uri="{BB962C8B-B14F-4D97-AF65-F5344CB8AC3E}">
        <p14:creationId xmlns:p14="http://schemas.microsoft.com/office/powerpoint/2010/main" val="386519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24/01/2023</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24/01/2023</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24/01/2023</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9" name="Imagem 2">
            <a:extLst>
              <a:ext uri="{FF2B5EF4-FFF2-40B4-BE49-F238E27FC236}">
                <a16:creationId xmlns:a16="http://schemas.microsoft.com/office/drawing/2014/main" id="{A97285D5-8D3B-404B-97C0-3B1A9DF9079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hyperlink" Target="http://www.gestao.saude.sp.gov.b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318090"/>
            <a:ext cx="4146919" cy="21382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QUARTO TRIMESTRE 2022</a:t>
            </a: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 001.0500.000.034/2017 </a:t>
            </a:r>
            <a:r>
              <a:rPr lang="pt-BR" altLang="pt-BR" sz="600" b="1" i="1" dirty="0">
                <a:solidFill>
                  <a:schemeClr val="bg1"/>
                </a:solidFill>
                <a:ea typeface="Arial Unicode MS" panose="020B0604020202020204" pitchFamily="34" charset="-128"/>
                <a:cs typeface="Arial Unicode MS" panose="020B0604020202020204" pitchFamily="34" charset="-128"/>
              </a:rPr>
              <a:t>CEAC Sul –  4º Trimestre de 2022</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1136802" y="1354138"/>
            <a:ext cx="9763809" cy="1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400" dirty="0">
                <a:latin typeface="+mn-lt"/>
                <a:ea typeface="Batang" panose="02030600000101010101" pitchFamily="18" charset="-127"/>
                <a:cs typeface="Arial Unicode MS" panose="020B0604020202020204" pitchFamily="34" charset="-128"/>
              </a:rPr>
              <a:t>A tabela 3</a:t>
            </a:r>
            <a:r>
              <a:rPr lang="pt-BR" altLang="pt-BR" sz="1400" dirty="0">
                <a:latin typeface="+mn-lt"/>
                <a:ea typeface="Arial Unicode MS" panose="020B0604020202020204" pitchFamily="34" charset="-128"/>
                <a:cs typeface="Arial Unicode MS" panose="020B0604020202020204" pitchFamily="34" charset="-128"/>
              </a:rPr>
              <a:t> representa o indicador de exames liberados conforme intervalo de tempo definido em Contrato de Gestão e suas porcentagens, divididas de acordo com o perfil de </a:t>
            </a:r>
            <a:r>
              <a:rPr lang="pt-BR" altLang="pt-BR" sz="1400" dirty="0">
                <a:latin typeface="+mn-lt"/>
                <a:ea typeface="Arial Unicode MS" panose="020B0604020202020204" pitchFamily="34" charset="-128"/>
              </a:rPr>
              <a:t>exames – 4º Trimestre 2022.</a:t>
            </a: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p>
          <a:p>
            <a:pPr algn="just">
              <a:lnSpc>
                <a:spcPct val="150000"/>
              </a:lnSpc>
            </a:pPr>
            <a:endParaRPr lang="pt-BR" altLang="pt-BR" sz="1200" dirty="0">
              <a:latin typeface="+mn-lt"/>
              <a:ea typeface="Batang" panose="02030600000101010101" pitchFamily="18" charset="-127"/>
            </a:endParaRP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AEFBB95E-03B8-485E-854C-BA5AC294AD69}"/>
              </a:ext>
            </a:extLst>
          </p:cNvPr>
          <p:cNvSpPr/>
          <p:nvPr/>
        </p:nvSpPr>
        <p:spPr>
          <a:xfrm>
            <a:off x="3384645" y="5991367"/>
            <a:ext cx="6305621" cy="27501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                           Fonte: Associação Fundo de Incentivo à Pesquisa – AFIP Sistema  AR  ® 2022</a:t>
            </a:r>
            <a:endParaRPr lang="pt-BR" sz="900" dirty="0">
              <a:effectLst/>
              <a:latin typeface="Times New Roman" panose="02020603050405020304" pitchFamily="18" charset="0"/>
              <a:ea typeface="Batang" panose="02030600000101010101" pitchFamily="18" charset="-127"/>
            </a:endParaRPr>
          </a:p>
        </p:txBody>
      </p:sp>
      <p:sp>
        <p:nvSpPr>
          <p:cNvPr id="13" name="CaixaDeTexto 12">
            <a:extLst>
              <a:ext uri="{FF2B5EF4-FFF2-40B4-BE49-F238E27FC236}">
                <a16:creationId xmlns:a16="http://schemas.microsoft.com/office/drawing/2014/main" id="{12E30E8C-C381-4460-91CA-2A33E3571246}"/>
              </a:ext>
            </a:extLst>
          </p:cNvPr>
          <p:cNvSpPr txBox="1"/>
          <p:nvPr/>
        </p:nvSpPr>
        <p:spPr>
          <a:xfrm>
            <a:off x="3965944" y="2899611"/>
            <a:ext cx="5724321"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           Tabela 3 - Indicador de Atendimento ao Prazo de Execução - 2022</a:t>
            </a:r>
          </a:p>
        </p:txBody>
      </p:sp>
      <p:pic>
        <p:nvPicPr>
          <p:cNvPr id="2" name="Imagem 1">
            <a:extLst>
              <a:ext uri="{FF2B5EF4-FFF2-40B4-BE49-F238E27FC236}">
                <a16:creationId xmlns:a16="http://schemas.microsoft.com/office/drawing/2014/main" id="{C5B97162-5154-E742-D1FF-6722A3ACE296}"/>
              </a:ext>
            </a:extLst>
          </p:cNvPr>
          <p:cNvPicPr>
            <a:picLocks noChangeAspect="1"/>
          </p:cNvPicPr>
          <p:nvPr/>
        </p:nvPicPr>
        <p:blipFill>
          <a:blip r:embed="rId3"/>
          <a:stretch>
            <a:fillRect/>
          </a:stretch>
        </p:blipFill>
        <p:spPr>
          <a:xfrm>
            <a:off x="1680068" y="3271034"/>
            <a:ext cx="8677275" cy="2438400"/>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41957" y="2344364"/>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5826641" y="5348177"/>
            <a:ext cx="454010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3197078" y="555355"/>
            <a:ext cx="8163989" cy="2308324"/>
          </a:xfrm>
          <a:prstGeom prst="rect">
            <a:avLst/>
          </a:prstGeom>
        </p:spPr>
        <p:txBody>
          <a:bodyPr wrap="square">
            <a:spAutoFit/>
          </a:bodyPr>
          <a:lstStyle/>
          <a:p>
            <a:pPr algn="just"/>
            <a:r>
              <a:rPr lang="pt-BR" dirty="0"/>
              <a:t> </a:t>
            </a:r>
          </a:p>
          <a:p>
            <a:pPr algn="just"/>
            <a:r>
              <a:rPr lang="pt-BR" dirty="0"/>
              <a:t>A estimativa financeira prevista no Contrato de Gestão n° 001.0500.000.034/2017,</a:t>
            </a:r>
            <a:r>
              <a:rPr lang="pt-BR" altLang="ko-KR" dirty="0"/>
              <a:t> </a:t>
            </a:r>
            <a:r>
              <a:rPr lang="pt-BR" dirty="0"/>
              <a:t>para o Quarto Trimestre de 2022 foi de  </a:t>
            </a:r>
            <a:r>
              <a:rPr lang="pt-BR" b="1" dirty="0"/>
              <a:t>R$ 12.512.070,00.</a:t>
            </a:r>
            <a:endParaRPr lang="pt-BR" b="1" dirty="0">
              <a:highlight>
                <a:srgbClr val="FFFFFF"/>
              </a:highlight>
            </a:endParaRPr>
          </a:p>
          <a:p>
            <a:pPr algn="just"/>
            <a:endParaRPr lang="pt-BR" dirty="0"/>
          </a:p>
          <a:p>
            <a:pPr algn="just"/>
            <a:r>
              <a:rPr lang="pt-BR" dirty="0"/>
              <a:t>A Tabela 4 apresenta a relação de repasses mensais efetuados pela SES/SP para a AFIP-OSS durante os meses de Outubro a Dezembro de 2022. O valor repassado foi de </a:t>
            </a:r>
          </a:p>
          <a:p>
            <a:pPr algn="just"/>
            <a:r>
              <a:rPr lang="pt-BR" b="1" dirty="0"/>
              <a:t>R$ </a:t>
            </a:r>
            <a:r>
              <a:rPr lang="pt-BR" b="1" dirty="0">
                <a:highlight>
                  <a:srgbClr val="FFFFFF"/>
                </a:highlight>
              </a:rPr>
              <a:t>12.077.070,14</a:t>
            </a:r>
            <a:r>
              <a:rPr lang="pt-BR" dirty="0">
                <a:highlight>
                  <a:srgbClr val="FFFFFF"/>
                </a:highlight>
              </a:rPr>
              <a:t> </a:t>
            </a:r>
            <a:r>
              <a:rPr lang="pt-BR" dirty="0"/>
              <a:t>o repasse para o contrato de gestão para o 4</a:t>
            </a:r>
            <a:r>
              <a:rPr lang="en-US" dirty="0"/>
              <a:t>°</a:t>
            </a:r>
            <a:r>
              <a:rPr lang="pt-BR" dirty="0"/>
              <a:t>Trimestre </a:t>
            </a:r>
            <a:r>
              <a:rPr lang="pt-BR" dirty="0">
                <a:highlight>
                  <a:srgbClr val="FFFFFF"/>
                </a:highlight>
              </a:rPr>
              <a:t>ficou </a:t>
            </a:r>
            <a:r>
              <a:rPr lang="pt-BR" b="1" dirty="0">
                <a:highlight>
                  <a:srgbClr val="FFFFFF"/>
                </a:highlight>
              </a:rPr>
              <a:t>3,48% </a:t>
            </a:r>
            <a:r>
              <a:rPr lang="pt-BR" dirty="0">
                <a:highlight>
                  <a:srgbClr val="FFFFFF"/>
                </a:highlight>
              </a:rPr>
              <a:t>abaixo do estimado.</a:t>
            </a:r>
          </a:p>
        </p:txBody>
      </p:sp>
      <p:pic>
        <p:nvPicPr>
          <p:cNvPr id="7" name="Imagem 6">
            <a:extLst>
              <a:ext uri="{FF2B5EF4-FFF2-40B4-BE49-F238E27FC236}">
                <a16:creationId xmlns:a16="http://schemas.microsoft.com/office/drawing/2014/main" id="{ADAEE0CC-01A8-4DCD-870D-1B1C13AA29F8}"/>
              </a:ext>
            </a:extLst>
          </p:cNvPr>
          <p:cNvPicPr>
            <a:picLocks noChangeAspect="1"/>
          </p:cNvPicPr>
          <p:nvPr/>
        </p:nvPicPr>
        <p:blipFill>
          <a:blip r:embed="rId4"/>
          <a:stretch>
            <a:fillRect/>
          </a:stretch>
        </p:blipFill>
        <p:spPr>
          <a:xfrm>
            <a:off x="5936510" y="3073588"/>
            <a:ext cx="3023191" cy="282918"/>
          </a:xfrm>
          <a:prstGeom prst="rect">
            <a:avLst/>
          </a:prstGeom>
        </p:spPr>
      </p:pic>
      <p:pic>
        <p:nvPicPr>
          <p:cNvPr id="2" name="Imagem 1">
            <a:extLst>
              <a:ext uri="{FF2B5EF4-FFF2-40B4-BE49-F238E27FC236}">
                <a16:creationId xmlns:a16="http://schemas.microsoft.com/office/drawing/2014/main" id="{A3D08B4D-FE89-4BC3-9AF3-8A3DA142AAA5}"/>
              </a:ext>
            </a:extLst>
          </p:cNvPr>
          <p:cNvPicPr>
            <a:picLocks noChangeAspect="1"/>
          </p:cNvPicPr>
          <p:nvPr/>
        </p:nvPicPr>
        <p:blipFill>
          <a:blip r:embed="rId5"/>
          <a:stretch>
            <a:fillRect/>
          </a:stretch>
        </p:blipFill>
        <p:spPr>
          <a:xfrm>
            <a:off x="4432436" y="3447860"/>
            <a:ext cx="6317082" cy="1407490"/>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240147" y="2937136"/>
            <a:ext cx="3481248" cy="1661993"/>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Dezembro de 2022 está representada no quadro 2.</a:t>
            </a:r>
          </a:p>
        </p:txBody>
      </p:sp>
      <p:sp>
        <p:nvSpPr>
          <p:cNvPr id="12" name="Retângulo 11">
            <a:extLst>
              <a:ext uri="{FF2B5EF4-FFF2-40B4-BE49-F238E27FC236}">
                <a16:creationId xmlns:a16="http://schemas.microsoft.com/office/drawing/2014/main" id="{249A347E-426C-4A63-8968-F2E32A2EEDD4}"/>
              </a:ext>
            </a:extLst>
          </p:cNvPr>
          <p:cNvSpPr/>
          <p:nvPr/>
        </p:nvSpPr>
        <p:spPr>
          <a:xfrm>
            <a:off x="4730262" y="255181"/>
            <a:ext cx="7167572" cy="299313"/>
          </a:xfrm>
          <a:prstGeom prst="rect">
            <a:avLst/>
          </a:prstGeom>
        </p:spPr>
        <p:txBody>
          <a:bodyPr wrap="square">
            <a:spAutoFit/>
          </a:bodyPr>
          <a:lstStyle/>
          <a:p>
            <a:pPr algn="ctr">
              <a:lnSpc>
                <a:spcPct val="150000"/>
              </a:lnSpc>
              <a:spcAft>
                <a:spcPts val="0"/>
              </a:spcAft>
              <a:defRPr/>
            </a:pPr>
            <a:r>
              <a:rPr lang="pt-BR" sz="1000" dirty="0">
                <a:ea typeface="Arial Unicode MS"/>
              </a:rPr>
              <a:t> </a:t>
            </a:r>
            <a:r>
              <a:rPr lang="pt-BR" sz="900" dirty="0">
                <a:ea typeface="Arial Unicode MS"/>
              </a:rPr>
              <a:t>Quadro 2 – Demonstrativo de Fluxo de Caixa CEAC Sul – 4º Trimestre 2022</a:t>
            </a:r>
            <a:endParaRPr lang="pt-BR" sz="9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7" name="Retângulo 16">
            <a:extLst>
              <a:ext uri="{FF2B5EF4-FFF2-40B4-BE49-F238E27FC236}">
                <a16:creationId xmlns:a16="http://schemas.microsoft.com/office/drawing/2014/main" id="{6ED7310E-EF43-4205-A927-69724354EAE2}"/>
              </a:ext>
            </a:extLst>
          </p:cNvPr>
          <p:cNvSpPr>
            <a:spLocks noChangeArrowheads="1"/>
          </p:cNvSpPr>
          <p:nvPr/>
        </p:nvSpPr>
        <p:spPr bwMode="auto">
          <a:xfrm rot="10800000" flipV="1">
            <a:off x="6343648" y="6184944"/>
            <a:ext cx="4242738"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4"/>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01/11/2022 17:42hmin</a:t>
            </a:r>
            <a:endParaRPr lang="pt-BR" altLang="pt-BR" sz="800" dirty="0">
              <a:latin typeface="+mn-lt"/>
              <a:ea typeface="Batang" panose="02030600000101010101" pitchFamily="18" charset="-127"/>
            </a:endParaRPr>
          </a:p>
        </p:txBody>
      </p:sp>
      <p:pic>
        <p:nvPicPr>
          <p:cNvPr id="3" name="Imagem 2">
            <a:extLst>
              <a:ext uri="{FF2B5EF4-FFF2-40B4-BE49-F238E27FC236}">
                <a16:creationId xmlns:a16="http://schemas.microsoft.com/office/drawing/2014/main" id="{1ED4CEA6-1E82-A53E-2EB7-D0276413A630}"/>
              </a:ext>
            </a:extLst>
          </p:cNvPr>
          <p:cNvPicPr>
            <a:picLocks noChangeAspect="1"/>
          </p:cNvPicPr>
          <p:nvPr/>
        </p:nvPicPr>
        <p:blipFill>
          <a:blip r:embed="rId5"/>
          <a:stretch>
            <a:fillRect/>
          </a:stretch>
        </p:blipFill>
        <p:spPr>
          <a:xfrm>
            <a:off x="4313383" y="1065170"/>
            <a:ext cx="7768140" cy="4609097"/>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a:solidFill>
                  <a:schemeClr val="bg1"/>
                </a:solidFill>
                <a:latin typeface="+mj-lt"/>
              </a:rPr>
              <a:t>Contábil</a:t>
            </a:r>
          </a:p>
        </p:txBody>
      </p:sp>
      <p:sp>
        <p:nvSpPr>
          <p:cNvPr id="7" name="Retângulo 6">
            <a:extLst>
              <a:ext uri="{FF2B5EF4-FFF2-40B4-BE49-F238E27FC236}">
                <a16:creationId xmlns:a16="http://schemas.microsoft.com/office/drawing/2014/main" id="{C8E3C6BB-D2C3-4347-BACB-6823038D5ADD}"/>
              </a:ext>
            </a:extLst>
          </p:cNvPr>
          <p:cNvSpPr/>
          <p:nvPr/>
        </p:nvSpPr>
        <p:spPr>
          <a:xfrm>
            <a:off x="240146" y="2934586"/>
            <a:ext cx="3619472" cy="2283297"/>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prestação de Contas foi realizada por meio do Sistema de Gestão da Secretaria Estadual de Saúde e Demonstrativo Contábil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Janeiro a </a:t>
            </a:r>
            <a:r>
              <a:rPr lang="pt-BR" sz="1700" dirty="0">
                <a:solidFill>
                  <a:schemeClr val="bg1"/>
                </a:solidFill>
              </a:rPr>
              <a:t>Dezembro</a:t>
            </a:r>
            <a:r>
              <a:rPr lang="en-US" sz="1700" kern="1200" dirty="0">
                <a:solidFill>
                  <a:schemeClr val="bg1"/>
                </a:solidFill>
                <a:latin typeface="+mn-lt"/>
                <a:ea typeface="+mn-ea"/>
                <a:cs typeface="+mn-cs"/>
              </a:rPr>
              <a:t> de 2022 está representado no quadro 3. </a:t>
            </a:r>
          </a:p>
        </p:txBody>
      </p:sp>
      <p:sp>
        <p:nvSpPr>
          <p:cNvPr id="9" name="Retângulo 8">
            <a:extLst>
              <a:ext uri="{FF2B5EF4-FFF2-40B4-BE49-F238E27FC236}">
                <a16:creationId xmlns:a16="http://schemas.microsoft.com/office/drawing/2014/main" id="{6ED7310E-EF43-4205-A927-69724354EAE2}"/>
              </a:ext>
            </a:extLst>
          </p:cNvPr>
          <p:cNvSpPr>
            <a:spLocks noChangeArrowheads="1"/>
          </p:cNvSpPr>
          <p:nvPr/>
        </p:nvSpPr>
        <p:spPr bwMode="auto">
          <a:xfrm>
            <a:off x="6095999" y="6123185"/>
            <a:ext cx="4073236" cy="78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spcAft>
                <a:spcPts val="600"/>
              </a:spcAft>
            </a:pPr>
            <a:endParaRPr lang="pt-BR" altLang="pt-BR" sz="800" dirty="0">
              <a:latin typeface="+mn-lt"/>
              <a:ea typeface="Arial Unicode MS" panose="020B0604020202020204" pitchFamily="34" charset="-128"/>
              <a:cs typeface="Arial Unicode MS" panose="020B0604020202020204" pitchFamily="34" charset="-128"/>
            </a:endParaRPr>
          </a:p>
          <a:p>
            <a:pPr algn="ct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3"/>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01/11/2022 – 17h43min</a:t>
            </a:r>
          </a:p>
          <a:p>
            <a:pPr>
              <a:lnSpc>
                <a:spcPct val="150000"/>
              </a:lnSpc>
              <a:spcAft>
                <a:spcPts val="600"/>
              </a:spcAft>
            </a:pPr>
            <a:endParaRPr lang="pt-BR" altLang="pt-BR" sz="800" dirty="0">
              <a:latin typeface="+mn-lt"/>
              <a:ea typeface="Batang" panose="02030600000101010101" pitchFamily="18" charset="-127"/>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0" name="Retângulo 9">
            <a:extLst>
              <a:ext uri="{FF2B5EF4-FFF2-40B4-BE49-F238E27FC236}">
                <a16:creationId xmlns:a16="http://schemas.microsoft.com/office/drawing/2014/main" id="{365FDC6B-1499-413F-9FFA-91D802BE4706}"/>
              </a:ext>
            </a:extLst>
          </p:cNvPr>
          <p:cNvSpPr/>
          <p:nvPr/>
        </p:nvSpPr>
        <p:spPr>
          <a:xfrm>
            <a:off x="6095999" y="329664"/>
            <a:ext cx="4855536" cy="299313"/>
          </a:xfrm>
          <a:prstGeom prst="rect">
            <a:avLst/>
          </a:prstGeom>
        </p:spPr>
        <p:txBody>
          <a:bodyPr wrap="square">
            <a:spAutoFit/>
          </a:bodyPr>
          <a:lstStyle/>
          <a:p>
            <a:pPr algn="just">
              <a:lnSpc>
                <a:spcPct val="150000"/>
              </a:lnSpc>
              <a:spcAft>
                <a:spcPts val="0"/>
              </a:spcAft>
              <a:defRPr/>
            </a:pPr>
            <a:r>
              <a:rPr lang="pt-BR" sz="1000" dirty="0">
                <a:ea typeface="Arial Unicode MS"/>
              </a:rPr>
              <a:t>      </a:t>
            </a:r>
            <a:r>
              <a:rPr lang="pt-BR" sz="900" dirty="0">
                <a:ea typeface="Arial Unicode MS"/>
              </a:rPr>
              <a:t>Quadro 3 – Demonstrativo Contábil  CEAC Sul –  4º Trimestre 2022 </a:t>
            </a:r>
          </a:p>
        </p:txBody>
      </p:sp>
      <p:pic>
        <p:nvPicPr>
          <p:cNvPr id="8" name="Imagem 7">
            <a:extLst>
              <a:ext uri="{FF2B5EF4-FFF2-40B4-BE49-F238E27FC236}">
                <a16:creationId xmlns:a16="http://schemas.microsoft.com/office/drawing/2014/main" id="{F585EAF0-03D6-25B3-934C-4C6F070D818A}"/>
              </a:ext>
            </a:extLst>
          </p:cNvPr>
          <p:cNvPicPr>
            <a:picLocks noChangeAspect="1"/>
          </p:cNvPicPr>
          <p:nvPr/>
        </p:nvPicPr>
        <p:blipFill>
          <a:blip r:embed="rId5"/>
          <a:stretch>
            <a:fillRect/>
          </a:stretch>
        </p:blipFill>
        <p:spPr>
          <a:xfrm>
            <a:off x="4202217" y="1212378"/>
            <a:ext cx="7860799" cy="4433244"/>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564606"/>
            <a:ext cx="4078677" cy="19370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80595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p:cNvCxnSpPr>
          <p:nvPr/>
        </p:nvCxnSpPr>
        <p:spPr>
          <a:xfrm>
            <a:off x="1312286" y="1801009"/>
            <a:ext cx="0" cy="391797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6" name="Elipse 5">
            <a:extLst>
              <a:ext uri="{FF2B5EF4-FFF2-40B4-BE49-F238E27FC236}">
                <a16:creationId xmlns:a16="http://schemas.microsoft.com/office/drawing/2014/main" id="{D9850342-BC69-41E2-9CED-37B02338D152}"/>
              </a:ext>
            </a:extLst>
          </p:cNvPr>
          <p:cNvSpPr/>
          <p:nvPr/>
        </p:nvSpPr>
        <p:spPr>
          <a:xfrm>
            <a:off x="1121786" y="2153434"/>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7" name="Elipse 6">
            <a:extLst>
              <a:ext uri="{FF2B5EF4-FFF2-40B4-BE49-F238E27FC236}">
                <a16:creationId xmlns:a16="http://schemas.microsoft.com/office/drawing/2014/main" id="{573B62B2-17E7-4127-A637-6DD871654E8C}"/>
              </a:ext>
            </a:extLst>
          </p:cNvPr>
          <p:cNvSpPr/>
          <p:nvPr/>
        </p:nvSpPr>
        <p:spPr>
          <a:xfrm>
            <a:off x="1128136" y="293130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8" name="Elipse 7">
            <a:extLst>
              <a:ext uri="{FF2B5EF4-FFF2-40B4-BE49-F238E27FC236}">
                <a16:creationId xmlns:a16="http://schemas.microsoft.com/office/drawing/2014/main" id="{36A42CC7-CA01-4A0E-963D-5071968EF14A}"/>
              </a:ext>
            </a:extLst>
          </p:cNvPr>
          <p:cNvSpPr/>
          <p:nvPr/>
        </p:nvSpPr>
        <p:spPr>
          <a:xfrm>
            <a:off x="1125250" y="353834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1</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7186" y="1899434"/>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59886" y="2677309"/>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47475" y="330771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11393" y="365908"/>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11532" y="4726772"/>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993" y="447724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9" name="Elipse 28">
            <a:extLst>
              <a:ext uri="{FF2B5EF4-FFF2-40B4-BE49-F238E27FC236}">
                <a16:creationId xmlns:a16="http://schemas.microsoft.com/office/drawing/2014/main" id="{884BD317-A5A2-4C68-9920-262370F43639}"/>
              </a:ext>
            </a:extLst>
          </p:cNvPr>
          <p:cNvSpPr/>
          <p:nvPr/>
        </p:nvSpPr>
        <p:spPr>
          <a:xfrm>
            <a:off x="1257997" y="4440152"/>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Elipse 31">
            <a:extLst>
              <a:ext uri="{FF2B5EF4-FFF2-40B4-BE49-F238E27FC236}">
                <a16:creationId xmlns:a16="http://schemas.microsoft.com/office/drawing/2014/main" id="{0D672968-DD94-4BE5-A6EA-84ADE7A9961F}"/>
              </a:ext>
            </a:extLst>
          </p:cNvPr>
          <p:cNvSpPr/>
          <p:nvPr/>
        </p:nvSpPr>
        <p:spPr>
          <a:xfrm>
            <a:off x="1255638" y="52867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Elipse 32">
            <a:extLst>
              <a:ext uri="{FF2B5EF4-FFF2-40B4-BE49-F238E27FC236}">
                <a16:creationId xmlns:a16="http://schemas.microsoft.com/office/drawing/2014/main" id="{C37EB6DB-2E46-4476-B585-44E116D5836B}"/>
              </a:ext>
            </a:extLst>
          </p:cNvPr>
          <p:cNvSpPr/>
          <p:nvPr/>
        </p:nvSpPr>
        <p:spPr>
          <a:xfrm>
            <a:off x="1255637" y="5671043"/>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74"/>
          <a:stretch/>
        </p:blipFill>
        <p:spPr>
          <a:xfrm flipH="1">
            <a:off x="3643120" y="-46188"/>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15264"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527827" y="2162160"/>
            <a:ext cx="2812629"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Sul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532081" y="2913849"/>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51342" y="3552994"/>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528137" y="4328573"/>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504373" y="4740835"/>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1026146" y="5080265"/>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1030978" y="5432882"/>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55637" y="411833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tângulo 27">
            <a:extLst>
              <a:ext uri="{FF2B5EF4-FFF2-40B4-BE49-F238E27FC236}">
                <a16:creationId xmlns:a16="http://schemas.microsoft.com/office/drawing/2014/main" id="{7D463610-F7D8-49BA-915B-289ADEAEF85A}"/>
              </a:ext>
            </a:extLst>
          </p:cNvPr>
          <p:cNvSpPr/>
          <p:nvPr/>
        </p:nvSpPr>
        <p:spPr>
          <a:xfrm>
            <a:off x="1525789" y="4002673"/>
            <a:ext cx="3311356" cy="338554"/>
          </a:xfrm>
          <a:prstGeom prst="rect">
            <a:avLst/>
          </a:prstGeom>
        </p:spPr>
        <p:txBody>
          <a:bodyPr wrap="none">
            <a:spAutoFit/>
          </a:bodyPr>
          <a:lstStyle/>
          <a:p>
            <a:r>
              <a:rPr lang="pt-BR" sz="1600" dirty="0">
                <a:solidFill>
                  <a:schemeClr val="tx1">
                    <a:lumMod val="75000"/>
                    <a:lumOff val="25000"/>
                  </a:schemeClr>
                </a:solidFill>
                <a:ea typeface="Arial Unicode MS"/>
              </a:rPr>
              <a:t>Serviço de Atenção ao Usuário - SAU</a:t>
            </a:r>
            <a:endParaRPr lang="pt-BR" sz="1600" dirty="0">
              <a:solidFill>
                <a:schemeClr val="tx1">
                  <a:lumMod val="75000"/>
                  <a:lumOff val="25000"/>
                </a:schemeClr>
              </a:solidFill>
            </a:endParaRPr>
          </a:p>
        </p:txBody>
      </p:sp>
    </p:spTree>
    <p:extLst>
      <p:ext uri="{BB962C8B-B14F-4D97-AF65-F5344CB8AC3E}">
        <p14:creationId xmlns:p14="http://schemas.microsoft.com/office/powerpoint/2010/main" val="17492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297259" y="983755"/>
            <a:ext cx="4363954" cy="4792594"/>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001.0500.000.034/2017 de Serviços Laboratoriais celebrado em 29/12/2017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Outubro a Dezembro de 2022,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20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53018" y="3704467"/>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Sul os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143116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a:t>
            </a:r>
            <a:r>
              <a:rPr lang="pt-BR" altLang="pt-BR" sz="1600" dirty="0">
                <a:highlight>
                  <a:srgbClr val="FFFFFF"/>
                </a:highlight>
                <a:ea typeface="Arial Unicode MS" panose="020B0604020202020204" pitchFamily="34" charset="-128"/>
                <a:cs typeface="Arial Unicode MS" panose="020B0604020202020204" pitchFamily="34" charset="-128"/>
              </a:rPr>
              <a:t>Quarto Trimestre  de 2022</a:t>
            </a:r>
          </a:p>
          <a:p>
            <a:pPr algn="just">
              <a:lnSpc>
                <a:spcPct val="150000"/>
              </a:lnSpc>
              <a:spcBef>
                <a:spcPts val="600"/>
              </a:spcBef>
              <a:spcAft>
                <a:spcPts val="1200"/>
              </a:spcAft>
            </a:pP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276385" y="2177348"/>
            <a:ext cx="4675704"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Sul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2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739822" y="2912889"/>
            <a:ext cx="3483646" cy="423449"/>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20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11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730"/>
          <a:stretch/>
        </p:blipFill>
        <p:spPr>
          <a:xfrm>
            <a:off x="0" y="-415974"/>
            <a:ext cx="12191980" cy="7273974"/>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411305" y="585154"/>
            <a:ext cx="7165808"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Sul</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394300"/>
            <a:ext cx="8270877" cy="4434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610884" y="1394301"/>
            <a:ext cx="5359100" cy="44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A) HOSPITAIS - Unidades com Laboratório de Urgência / Emergência (11)</a:t>
            </a: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gn="just">
              <a:lnSpc>
                <a:spcPct val="150000"/>
              </a:lnSpc>
            </a:pPr>
            <a:r>
              <a:rPr lang="pt-BR" altLang="pt-BR" sz="1200" dirty="0">
                <a:solidFill>
                  <a:schemeClr val="tx1">
                    <a:lumMod val="65000"/>
                    <a:lumOff val="35000"/>
                  </a:schemeClr>
                </a:solidFill>
                <a:latin typeface="+mn-lt"/>
                <a:ea typeface="Batang" panose="02030600000101010101" pitchFamily="18" charset="-127"/>
              </a:rPr>
              <a:t>Hospital Estadual de Francisco Morato</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Grajaú</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Franco da Rocha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Carapicuíba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Itapecerica da Serra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Itapevi</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Pedreira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de Cotia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Sul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Conjunto Hospitalar de Sorocaba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 Maternidade Interlagos</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 </a:t>
            </a:r>
          </a:p>
        </p:txBody>
      </p:sp>
      <p:sp>
        <p:nvSpPr>
          <p:cNvPr id="5" name="Retângulo 4">
            <a:extLst>
              <a:ext uri="{FF2B5EF4-FFF2-40B4-BE49-F238E27FC236}">
                <a16:creationId xmlns:a16="http://schemas.microsoft.com/office/drawing/2014/main" id="{5C885DBB-1E75-4680-9A9C-2C4C25BC36E7}"/>
              </a:ext>
            </a:extLst>
          </p:cNvPr>
          <p:cNvSpPr/>
          <p:nvPr/>
        </p:nvSpPr>
        <p:spPr>
          <a:xfrm>
            <a:off x="5681137" y="1394301"/>
            <a:ext cx="3001045" cy="3476464"/>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AE – Varzea do Carmo</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Carapicuíba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Interlagos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Itapevi</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Itu</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Jardim dos Prados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Sorocaba</a:t>
            </a:r>
          </a:p>
          <a:p>
            <a:pPr>
              <a:lnSpc>
                <a:spcPct val="150000"/>
              </a:lnSpc>
              <a:spcAft>
                <a:spcPts val="600"/>
              </a:spcAft>
            </a:pP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spcAft>
                <a:spcPts val="600"/>
              </a:spcAft>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(2)</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Complexo Hospitalar do Juquery</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Hospital Dr. Francisco Ribeiro Arantes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0" y="150118"/>
            <a:ext cx="12192000" cy="6707882"/>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2">
            <a:extLst>
              <a:ext uri="{FF2B5EF4-FFF2-40B4-BE49-F238E27FC236}">
                <a16:creationId xmlns:a16="http://schemas.microsoft.com/office/drawing/2014/main" id="{3856D422-9B27-4BA6-BA25-11BC72767A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35874"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483598" y="1430274"/>
            <a:ext cx="1128664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ko-KR" sz="1800" dirty="0">
                <a:solidFill>
                  <a:schemeClr val="tx1">
                    <a:lumMod val="75000"/>
                    <a:lumOff val="25000"/>
                  </a:schemeClr>
                </a:solidFill>
                <a:latin typeface="+mn-lt"/>
              </a:rPr>
              <a:t>A tabela 1 apresenta a produção trimestral de acordo com o planejado no Termo Aditivo 01/2022  no Contrato de Gestão n° 001.0500.000.034/2017, </a:t>
            </a:r>
            <a:r>
              <a:rPr lang="pt-BR" sz="1800" dirty="0">
                <a:solidFill>
                  <a:schemeClr val="tx1">
                    <a:lumMod val="75000"/>
                    <a:lumOff val="25000"/>
                  </a:schemeClr>
                </a:solidFill>
                <a:latin typeface="+mn-lt"/>
              </a:rPr>
              <a:t>que estimaram um volume para o </a:t>
            </a:r>
            <a:r>
              <a:rPr lang="pt-BR" dirty="0">
                <a:solidFill>
                  <a:schemeClr val="tx1">
                    <a:lumMod val="75000"/>
                    <a:lumOff val="25000"/>
                  </a:schemeClr>
                </a:solidFill>
                <a:latin typeface="+mn-lt"/>
              </a:rPr>
              <a:t>Quarto</a:t>
            </a:r>
            <a:r>
              <a:rPr lang="pt-BR" sz="1800" dirty="0">
                <a:solidFill>
                  <a:schemeClr val="tx1">
                    <a:lumMod val="75000"/>
                    <a:lumOff val="25000"/>
                  </a:schemeClr>
                </a:solidFill>
                <a:latin typeface="+mn-lt"/>
              </a:rPr>
              <a:t> Trimestre de </a:t>
            </a:r>
            <a:r>
              <a:rPr lang="pt-BR" b="1" dirty="0">
                <a:solidFill>
                  <a:schemeClr val="tx1">
                    <a:lumMod val="75000"/>
                    <a:lumOff val="25000"/>
                  </a:schemeClr>
                </a:solidFill>
                <a:latin typeface="+mn-lt"/>
              </a:rPr>
              <a:t>2.261.247</a:t>
            </a:r>
            <a:r>
              <a:rPr lang="pt-BR" sz="1800" b="1" dirty="0"/>
              <a:t> </a:t>
            </a:r>
            <a:r>
              <a:rPr lang="pt-BR" sz="1800" dirty="0">
                <a:solidFill>
                  <a:schemeClr val="tx1">
                    <a:lumMod val="75000"/>
                    <a:lumOff val="25000"/>
                  </a:schemeClr>
                </a:solidFill>
                <a:latin typeface="+mn-lt"/>
              </a:rPr>
              <a:t>exames</a:t>
            </a:r>
            <a:r>
              <a:rPr lang="pt-BR" altLang="ko-KR" sz="1800" dirty="0">
                <a:solidFill>
                  <a:schemeClr val="tx1">
                    <a:lumMod val="75000"/>
                    <a:lumOff val="25000"/>
                  </a:schemeClr>
                </a:solidFill>
                <a:latin typeface="+mn-lt"/>
              </a:rPr>
              <a:t>. </a:t>
            </a:r>
            <a:r>
              <a:rPr lang="pt-BR" sz="1800" dirty="0">
                <a:solidFill>
                  <a:schemeClr val="tx1">
                    <a:lumMod val="75000"/>
                    <a:lumOff val="25000"/>
                  </a:schemeClr>
                </a:solidFill>
                <a:latin typeface="+mn-lt"/>
              </a:rPr>
              <a:t>A produção realizada foi de </a:t>
            </a:r>
            <a:r>
              <a:rPr lang="pt-BR" sz="1800" b="1" dirty="0">
                <a:solidFill>
                  <a:schemeClr val="tx1">
                    <a:lumMod val="75000"/>
                    <a:lumOff val="25000"/>
                  </a:schemeClr>
                </a:solidFill>
                <a:latin typeface="+mn-lt"/>
              </a:rPr>
              <a:t>5,38%</a:t>
            </a:r>
            <a:r>
              <a:rPr lang="pt-BR" sz="1800" dirty="0">
                <a:solidFill>
                  <a:schemeClr val="tx1">
                    <a:lumMod val="75000"/>
                    <a:lumOff val="25000"/>
                  </a:schemeClr>
                </a:solidFill>
                <a:latin typeface="+mn-lt"/>
              </a:rPr>
              <a:t> menor que o estimado</a:t>
            </a:r>
            <a:r>
              <a:rPr lang="pt-BR" altLang="ko-KR" sz="1800" dirty="0">
                <a:solidFill>
                  <a:schemeClr val="tx1">
                    <a:lumMod val="75000"/>
                    <a:lumOff val="25000"/>
                  </a:schemeClr>
                </a:solidFill>
                <a:latin typeface="+mn-lt"/>
              </a:rPr>
              <a:t>.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727938" y="5563801"/>
            <a:ext cx="516088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2838893" y="2595155"/>
            <a:ext cx="6952808" cy="246211"/>
          </a:xfrm>
          <a:prstGeom prst="rect">
            <a:avLst/>
          </a:prstGeom>
        </p:spPr>
        <p:txBody>
          <a:bodyPr wrap="square">
            <a:spAutoFit/>
          </a:bodyPr>
          <a:lstStyle/>
          <a:p>
            <a:pPr lvl="0" algn="ctr"/>
            <a:r>
              <a:rPr lang="pt-BR" altLang="ko-KR" sz="1000" dirty="0">
                <a:solidFill>
                  <a:prstClr val="black">
                    <a:lumMod val="75000"/>
                    <a:lumOff val="25000"/>
                  </a:prstClr>
                </a:solidFill>
              </a:rPr>
              <a:t>Tabela 1 – Produção Estimada e Realizada no CEAC Sul,  Outubro a Dezembro  2022</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5" name="Imagem 2">
            <a:extLst>
              <a:ext uri="{FF2B5EF4-FFF2-40B4-BE49-F238E27FC236}">
                <a16:creationId xmlns:a16="http://schemas.microsoft.com/office/drawing/2014/main" id="{203CD7EE-7B5B-4488-A38B-9B89CC8254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a:extLst>
              <a:ext uri="{FF2B5EF4-FFF2-40B4-BE49-F238E27FC236}">
                <a16:creationId xmlns:a16="http://schemas.microsoft.com/office/drawing/2014/main" id="{9ED21CCF-C2C8-A2B3-C935-ACF62E9359D5}"/>
              </a:ext>
            </a:extLst>
          </p:cNvPr>
          <p:cNvPicPr>
            <a:picLocks noChangeAspect="1"/>
          </p:cNvPicPr>
          <p:nvPr/>
        </p:nvPicPr>
        <p:blipFill>
          <a:blip r:embed="rId6"/>
          <a:stretch>
            <a:fillRect/>
          </a:stretch>
        </p:blipFill>
        <p:spPr>
          <a:xfrm>
            <a:off x="3633946" y="3105968"/>
            <a:ext cx="5919782" cy="1838172"/>
          </a:xfrm>
          <a:prstGeom prst="rect">
            <a:avLst/>
          </a:prstGeom>
        </p:spPr>
      </p:pic>
    </p:spTree>
    <p:extLst>
      <p:ext uri="{BB962C8B-B14F-4D97-AF65-F5344CB8AC3E}">
        <p14:creationId xmlns:p14="http://schemas.microsoft.com/office/powerpoint/2010/main" val="4018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837382" y="975705"/>
            <a:ext cx="6317674"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Sul, discriminada por unidade assistencial no período de </a:t>
            </a:r>
            <a:r>
              <a:rPr lang="pt-BR" altLang="pt-BR" sz="800" dirty="0">
                <a:solidFill>
                  <a:prstClr val="black">
                    <a:lumMod val="75000"/>
                    <a:lumOff val="25000"/>
                  </a:prstClr>
                </a:solidFill>
                <a:latin typeface="+mn-lt"/>
                <a:ea typeface="Arial Unicode MS" panose="020B0604020202020204" pitchFamily="34" charset="-128"/>
                <a:cs typeface="Arial Unicode MS" panose="020B0604020202020204" pitchFamily="34" charset="-128"/>
              </a:rPr>
              <a:t>Outubro</a:t>
            </a:r>
            <a:r>
              <a:rPr lang="pt-BR" altLang="ko-KR" sz="800" dirty="0">
                <a:solidFill>
                  <a:prstClr val="black">
                    <a:lumMod val="75000"/>
                    <a:lumOff val="25000"/>
                  </a:prstClr>
                </a:solidFill>
              </a:rPr>
              <a:t> a </a:t>
            </a:r>
            <a:r>
              <a:rPr lang="pt-BR" altLang="ko-KR" sz="800" dirty="0">
                <a:solidFill>
                  <a:prstClr val="black">
                    <a:lumMod val="75000"/>
                    <a:lumOff val="25000"/>
                  </a:prstClr>
                </a:solidFill>
                <a:latin typeface="+mn-lt"/>
                <a:ea typeface="Arial Unicode MS" panose="020B0604020202020204" pitchFamily="34" charset="-128"/>
              </a:rPr>
              <a:t>Dezembro 2022</a:t>
            </a:r>
            <a:endParaRPr lang="pt-BR" altLang="pt-BR" sz="800" dirty="0">
              <a:solidFill>
                <a:prstClr val="black">
                  <a:lumMod val="75000"/>
                  <a:lumOff val="25000"/>
                </a:prstClr>
              </a:solidFill>
              <a:latin typeface="+mn-lt"/>
              <a:ea typeface="Arial Unicode MS" panose="020B0604020202020204" pitchFamily="34" charset="-128"/>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273789" y="5159921"/>
            <a:ext cx="575163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Quarto</a:t>
            </a:r>
            <a:r>
              <a:rPr lang="pt-BR" altLang="pt-BR" sz="1200" dirty="0">
                <a:solidFill>
                  <a:schemeClr val="tx1">
                    <a:lumMod val="85000"/>
                    <a:lumOff val="15000"/>
                  </a:schemeClr>
                </a:solidFill>
                <a:latin typeface="+mn-lt"/>
                <a:ea typeface="Arial Unicode MS" panose="020B0604020202020204" pitchFamily="34" charset="-128"/>
              </a:rPr>
              <a:t> Trimestre </a:t>
            </a: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de 2022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Sul em cada unidade pública incluída no escopo assistencial e conforme apresentado  apresenta variações percentuais  abaixo da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0" name="Imagem 9">
            <a:extLst>
              <a:ext uri="{FF2B5EF4-FFF2-40B4-BE49-F238E27FC236}">
                <a16:creationId xmlns:a16="http://schemas.microsoft.com/office/drawing/2014/main" id="{E6D228A1-1E74-6186-E663-4C6048FE6150}"/>
              </a:ext>
            </a:extLst>
          </p:cNvPr>
          <p:cNvPicPr>
            <a:picLocks noChangeAspect="1"/>
          </p:cNvPicPr>
          <p:nvPr/>
        </p:nvPicPr>
        <p:blipFill>
          <a:blip r:embed="rId3"/>
          <a:stretch>
            <a:fillRect/>
          </a:stretch>
        </p:blipFill>
        <p:spPr>
          <a:xfrm>
            <a:off x="5918212" y="1658959"/>
            <a:ext cx="6156356" cy="3540081"/>
          </a:xfrm>
          <a:prstGeom prst="rect">
            <a:avLst/>
          </a:prstGeom>
        </p:spPr>
      </p:pic>
    </p:spTree>
    <p:extLst>
      <p:ext uri="{BB962C8B-B14F-4D97-AF65-F5344CB8AC3E}">
        <p14:creationId xmlns:p14="http://schemas.microsoft.com/office/powerpoint/2010/main" val="6963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633885" y="1549397"/>
            <a:ext cx="613104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endParaRPr lang="pt-BR" altLang="pt-BR" sz="1400" dirty="0">
              <a:latin typeface="+mn-lt"/>
            </a:endParaRPr>
          </a:p>
          <a:p>
            <a:pPr algn="just"/>
            <a:r>
              <a:rPr lang="pt-BR" altLang="pt-BR" sz="1400" dirty="0">
                <a:latin typeface="+mn-lt"/>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p>
          <a:p>
            <a:pPr algn="just"/>
            <a:r>
              <a:rPr lang="pt-BR" altLang="pt-BR" sz="1400" dirty="0">
                <a:latin typeface="+mn-lt"/>
              </a:rPr>
              <a:t> </a:t>
            </a:r>
          </a:p>
          <a:p>
            <a:pPr algn="just"/>
            <a:r>
              <a:rPr lang="pt-BR" altLang="pt-BR" sz="1400" dirty="0">
                <a:latin typeface="+mn-lt"/>
              </a:rPr>
              <a:t>Abaixo a tabela 2 representa a quantidade de registros via Reglab como registros de reclamações, elogios ou sugestões.</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7" name="Retângulo 2">
            <a:extLst>
              <a:ext uri="{FF2B5EF4-FFF2-40B4-BE49-F238E27FC236}">
                <a16:creationId xmlns:a16="http://schemas.microsoft.com/office/drawing/2014/main" id="{6EDF5D43-0957-46E4-AA08-33D40F546AAA}"/>
              </a:ext>
            </a:extLst>
          </p:cNvPr>
          <p:cNvSpPr>
            <a:spLocks noChangeArrowheads="1"/>
          </p:cNvSpPr>
          <p:nvPr/>
        </p:nvSpPr>
        <p:spPr bwMode="auto">
          <a:xfrm>
            <a:off x="5648029" y="5901018"/>
            <a:ext cx="5729287" cy="4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ea typeface="Arial Unicode MS" panose="020B0604020202020204" pitchFamily="34" charset="-128"/>
                <a:cs typeface="Arial Unicode MS" panose="020B0604020202020204" pitchFamily="34" charset="-128"/>
              </a:rPr>
              <a:t>                        Fonte: Secretaria de Estado da Saúde de São Paulo – Sistema Reglab ® 2022</a:t>
            </a:r>
          </a:p>
          <a:p>
            <a:pPr algn="just">
              <a:lnSpc>
                <a:spcPct val="150000"/>
              </a:lnSpc>
            </a:pPr>
            <a:r>
              <a:rPr lang="pt-BR" altLang="pt-BR" sz="800" dirty="0">
                <a:ea typeface="Arial Unicode MS" panose="020B0604020202020204" pitchFamily="34" charset="-128"/>
                <a:cs typeface="Arial Unicode MS" panose="020B0604020202020204" pitchFamily="34" charset="-128"/>
              </a:rPr>
              <a:t> </a:t>
            </a:r>
            <a:endParaRPr lang="pt-BR" altLang="pt-BR" sz="800" dirty="0">
              <a:latin typeface="Times New Roman" panose="02020603050405020304" pitchFamily="18" charset="0"/>
              <a:ea typeface="Batang" panose="02030600000101010101" pitchFamily="18" charset="-127"/>
            </a:endParaRPr>
          </a:p>
        </p:txBody>
      </p:sp>
      <p:sp>
        <p:nvSpPr>
          <p:cNvPr id="29" name="Retângulo 28">
            <a:extLst>
              <a:ext uri="{FF2B5EF4-FFF2-40B4-BE49-F238E27FC236}">
                <a16:creationId xmlns:a16="http://schemas.microsoft.com/office/drawing/2014/main" id="{F512AC62-36DB-476E-B1A5-9C97183CD87B}"/>
              </a:ext>
            </a:extLst>
          </p:cNvPr>
          <p:cNvSpPr/>
          <p:nvPr/>
        </p:nvSpPr>
        <p:spPr>
          <a:xfrm>
            <a:off x="214606" y="128285"/>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a:extLst>
              <a:ext uri="{FF2B5EF4-FFF2-40B4-BE49-F238E27FC236}">
                <a16:creationId xmlns:a16="http://schemas.microsoft.com/office/drawing/2014/main" id="{9DCEB34E-C556-A485-9E50-C4D7F98B673F}"/>
              </a:ext>
            </a:extLst>
          </p:cNvPr>
          <p:cNvPicPr>
            <a:picLocks noChangeAspect="1"/>
          </p:cNvPicPr>
          <p:nvPr/>
        </p:nvPicPr>
        <p:blipFill>
          <a:blip r:embed="rId8"/>
          <a:stretch>
            <a:fillRect/>
          </a:stretch>
        </p:blipFill>
        <p:spPr>
          <a:xfrm>
            <a:off x="5771984" y="3796166"/>
            <a:ext cx="5992943" cy="1696535"/>
          </a:xfrm>
          <a:prstGeom prst="rect">
            <a:avLst/>
          </a:prstGeom>
        </p:spPr>
      </p:pic>
    </p:spTree>
    <p:extLst>
      <p:ext uri="{BB962C8B-B14F-4D97-AF65-F5344CB8AC3E}">
        <p14:creationId xmlns:p14="http://schemas.microsoft.com/office/powerpoint/2010/main" val="157114098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4646</TotalTime>
  <Words>1384</Words>
  <Application>Microsoft Office PowerPoint</Application>
  <PresentationFormat>Widescreen</PresentationFormat>
  <Paragraphs>134</Paragraphs>
  <Slides>14</Slides>
  <Notes>12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14</vt:i4>
      </vt:variant>
    </vt:vector>
  </HeadingPairs>
  <TitlesOfParts>
    <vt:vector size="21"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Isabel Siqueira</cp:lastModifiedBy>
  <cp:revision>283</cp:revision>
  <cp:lastPrinted>2023-01-24T17:35:56Z</cp:lastPrinted>
  <dcterms:created xsi:type="dcterms:W3CDTF">2019-10-31T14:23:28Z</dcterms:created>
  <dcterms:modified xsi:type="dcterms:W3CDTF">2023-01-24T18:18:37Z</dcterms:modified>
</cp:coreProperties>
</file>