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5" r:id="rId7"/>
    <p:sldId id="517"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69" autoAdjust="0"/>
  </p:normalViewPr>
  <p:slideViewPr>
    <p:cSldViewPr snapToGrid="0">
      <p:cViewPr varScale="1">
        <p:scale>
          <a:sx n="64" d="100"/>
          <a:sy n="64" d="100"/>
        </p:scale>
        <p:origin x="978" y="66"/>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18/08/2022</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18/08/2022</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18/08/2022</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18/08/2022</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 b="-25"/>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743233"/>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SEGUNDO TRIMESTRE 2022</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2° Trimestre 2022</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2° Trimestre 2022 CEAC Norte  AFIP / OSS</a:t>
            </a:r>
            <a:endParaRPr lang="pt-BR" altLang="pt-BR" sz="900" dirty="0">
              <a:ea typeface="Batang" panose="02030600000101010101" pitchFamily="18" charset="-127"/>
            </a:endParaRPr>
          </a:p>
        </p:txBody>
      </p:sp>
      <p:sp>
        <p:nvSpPr>
          <p:cNvPr id="4" name="CaixaDeTexto 3"/>
          <p:cNvSpPr txBox="1"/>
          <p:nvPr/>
        </p:nvSpPr>
        <p:spPr>
          <a:xfrm>
            <a:off x="7950741" y="1953690"/>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707743" y="5173478"/>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2022</a:t>
            </a:r>
            <a:endParaRPr lang="pt-BR" sz="900" dirty="0">
              <a:effectLst/>
              <a:latin typeface="Times New Roman" panose="02020603050405020304" pitchFamily="18" charset="0"/>
              <a:ea typeface="Batang" panose="02030600000101010101" pitchFamily="18" charset="-127"/>
            </a:endParaRPr>
          </a:p>
        </p:txBody>
      </p:sp>
      <p:pic>
        <p:nvPicPr>
          <p:cNvPr id="7" name="Imagem 6"/>
          <p:cNvPicPr>
            <a:picLocks noChangeAspect="1"/>
          </p:cNvPicPr>
          <p:nvPr/>
        </p:nvPicPr>
        <p:blipFill>
          <a:blip r:embed="rId3"/>
          <a:stretch>
            <a:fillRect/>
          </a:stretch>
        </p:blipFill>
        <p:spPr>
          <a:xfrm>
            <a:off x="962742" y="1890088"/>
            <a:ext cx="5720126" cy="3283390"/>
          </a:xfrm>
          <a:prstGeom prst="rect">
            <a:avLst/>
          </a:prstGeom>
        </p:spPr>
      </p:pic>
      <p:pic>
        <p:nvPicPr>
          <p:cNvPr id="9" name="Imagem 8"/>
          <p:cNvPicPr>
            <a:picLocks noChangeAspect="1"/>
          </p:cNvPicPr>
          <p:nvPr/>
        </p:nvPicPr>
        <p:blipFill>
          <a:blip r:embed="rId4"/>
          <a:stretch>
            <a:fillRect/>
          </a:stretch>
        </p:blipFill>
        <p:spPr>
          <a:xfrm>
            <a:off x="6936713" y="2227103"/>
            <a:ext cx="4696129" cy="2946375"/>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539728"/>
            <a:ext cx="11046890" cy="1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A tabela 3 representa o indicador de exames liberados no 2º Trimestre, conforme intervalo de tempo definido em Contrato de Gestão e suas porcentagens, divididas de acordo com o perfil de exames.</a:t>
            </a: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902438" y="6061937"/>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2022</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4238006" y="3454015"/>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- 2022</a:t>
            </a:r>
          </a:p>
        </p:txBody>
      </p:sp>
      <p:pic>
        <p:nvPicPr>
          <p:cNvPr id="8" name="Imagem 7"/>
          <p:cNvPicPr>
            <a:picLocks noChangeAspect="1"/>
          </p:cNvPicPr>
          <p:nvPr/>
        </p:nvPicPr>
        <p:blipFill>
          <a:blip r:embed="rId2"/>
          <a:stretch>
            <a:fillRect/>
          </a:stretch>
        </p:blipFill>
        <p:spPr>
          <a:xfrm>
            <a:off x="2007964" y="3908998"/>
            <a:ext cx="8168364" cy="2064281"/>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a:solidFill>
                  <a:srgbClr val="FFFFFF"/>
                </a:solidFill>
                <a:latin typeface="+mn-lt"/>
                <a:ea typeface="+mj-ea"/>
                <a:cs typeface="+mj-cs"/>
              </a:rPr>
              <a:t>Recursos Financeiros</a:t>
            </a: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210588" y="5146553"/>
            <a:ext cx="3454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827402" y="682371"/>
            <a:ext cx="7806519" cy="2031325"/>
          </a:xfrm>
          <a:prstGeom prst="rect">
            <a:avLst/>
          </a:prstGeom>
        </p:spPr>
        <p:txBody>
          <a:bodyPr wrap="square">
            <a:spAutoFit/>
          </a:bodyPr>
          <a:lstStyle/>
          <a:p>
            <a:pPr algn="just"/>
            <a:r>
              <a:rPr lang="pt-BR" dirty="0"/>
              <a:t> A estimativa financeira prevista no Contrato de Gestão n°988088/2020 para o segundo trimestre de 2022 foi de </a:t>
            </a:r>
            <a:r>
              <a:rPr lang="pt-BR" b="1" dirty="0"/>
              <a:t>R$ 16.289.175,00.</a:t>
            </a:r>
          </a:p>
          <a:p>
            <a:pPr algn="just"/>
            <a:r>
              <a:rPr lang="pt-BR" b="1" dirty="0"/>
              <a:t>  </a:t>
            </a:r>
            <a:endParaRPr lang="pt-BR" dirty="0"/>
          </a:p>
          <a:p>
            <a:r>
              <a:rPr lang="pt-BR" dirty="0"/>
              <a:t>A Tabela 4 apresenta a relação de repasses mensais efetuados pela SES/SP para a AFIP-OSS durante os meses de Abril a Junho de 2022. O valor repassado foi de </a:t>
            </a:r>
            <a:r>
              <a:rPr lang="pt-BR" b="1" dirty="0">
                <a:solidFill>
                  <a:srgbClr val="000000"/>
                </a:solidFill>
                <a:latin typeface="Calibri" panose="020F0502020204030204" pitchFamily="34" charset="0"/>
              </a:rPr>
              <a:t>R$ 15.855.065,19</a:t>
            </a:r>
            <a:r>
              <a:rPr lang="pt-BR" b="1" dirty="0">
                <a:highlight>
                  <a:srgbClr val="FFFFFF"/>
                </a:highlight>
              </a:rPr>
              <a:t>. </a:t>
            </a:r>
            <a:r>
              <a:rPr lang="pt-BR" dirty="0">
                <a:highlight>
                  <a:srgbClr val="FFFFFF"/>
                </a:highlight>
              </a:rPr>
              <a:t>O</a:t>
            </a:r>
            <a:r>
              <a:rPr lang="pt-BR" dirty="0"/>
              <a:t> repasse para o contrato de gestão para o 2</a:t>
            </a:r>
            <a:r>
              <a:rPr lang="en-US" dirty="0"/>
              <a:t>° </a:t>
            </a:r>
            <a:r>
              <a:rPr lang="pt-BR" dirty="0"/>
              <a:t>trimestre ficou </a:t>
            </a:r>
            <a:r>
              <a:rPr lang="pt-BR" dirty="0">
                <a:highlight>
                  <a:srgbClr val="FFFFFF"/>
                </a:highlight>
              </a:rPr>
              <a:t>2,67% abaixo do estimado.</a:t>
            </a:r>
          </a:p>
        </p:txBody>
      </p:sp>
      <p:sp>
        <p:nvSpPr>
          <p:cNvPr id="6" name="CaixaDeTexto 5"/>
          <p:cNvSpPr txBox="1"/>
          <p:nvPr/>
        </p:nvSpPr>
        <p:spPr>
          <a:xfrm>
            <a:off x="6411848" y="3103508"/>
            <a:ext cx="3615069" cy="215444"/>
          </a:xfrm>
          <a:prstGeom prst="rect">
            <a:avLst/>
          </a:prstGeom>
          <a:noFill/>
        </p:spPr>
        <p:txBody>
          <a:bodyPr wrap="square" rtlCol="0">
            <a:spAutoFit/>
          </a:bodyPr>
          <a:lstStyle/>
          <a:p>
            <a:r>
              <a:rPr lang="pt-BR" sz="800" dirty="0"/>
              <a:t>Tabela 4 – Recursos Financeiros CEAC Norte AFIP / OSS</a:t>
            </a:r>
          </a:p>
        </p:txBody>
      </p:sp>
      <p:pic>
        <p:nvPicPr>
          <p:cNvPr id="4" name="Imagem 3"/>
          <p:cNvPicPr>
            <a:picLocks noChangeAspect="1"/>
          </p:cNvPicPr>
          <p:nvPr/>
        </p:nvPicPr>
        <p:blipFill>
          <a:blip r:embed="rId3"/>
          <a:stretch>
            <a:fillRect/>
          </a:stretch>
        </p:blipFill>
        <p:spPr>
          <a:xfrm>
            <a:off x="4797251" y="3404600"/>
            <a:ext cx="6199665" cy="1658325"/>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Fluxo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Junho de 2022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323165"/>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2° Trimestre 2022</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24306" y="6251337"/>
            <a:ext cx="3580721" cy="230832"/>
          </a:xfrm>
          <a:prstGeom prst="rect">
            <a:avLst/>
          </a:prstGeom>
        </p:spPr>
        <p:txBody>
          <a:bodyPr wrap="square">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26/07/2022 16h44min</a:t>
            </a:r>
            <a:endParaRPr lang="pt-BR" sz="900" dirty="0"/>
          </a:p>
        </p:txBody>
      </p:sp>
      <p:pic>
        <p:nvPicPr>
          <p:cNvPr id="2" name="Imagem 1"/>
          <p:cNvPicPr>
            <a:picLocks noChangeAspect="1"/>
          </p:cNvPicPr>
          <p:nvPr/>
        </p:nvPicPr>
        <p:blipFill>
          <a:blip r:embed="rId5"/>
          <a:stretch>
            <a:fillRect/>
          </a:stretch>
        </p:blipFill>
        <p:spPr>
          <a:xfrm>
            <a:off x="4404473" y="791149"/>
            <a:ext cx="6947341" cy="5347907"/>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Contas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a:t>
            </a:r>
            <a:r>
              <a:rPr lang="en-US" sz="1700" dirty="0">
                <a:solidFill>
                  <a:schemeClr val="bg1"/>
                </a:solidFill>
              </a:rPr>
              <a:t>Janeiro</a:t>
            </a:r>
            <a:r>
              <a:rPr lang="en-US" sz="1700" kern="1200" dirty="0">
                <a:solidFill>
                  <a:schemeClr val="bg1"/>
                </a:solidFill>
                <a:latin typeface="+mn-lt"/>
                <a:ea typeface="+mn-ea"/>
                <a:cs typeface="+mn-cs"/>
              </a:rPr>
              <a:t> a </a:t>
            </a:r>
            <a:r>
              <a:rPr lang="en-US" sz="1700" dirty="0" err="1">
                <a:solidFill>
                  <a:schemeClr val="bg1"/>
                </a:solidFill>
              </a:rPr>
              <a:t>Junho</a:t>
            </a:r>
            <a:r>
              <a:rPr lang="en-US" sz="1700" kern="1200" dirty="0">
                <a:solidFill>
                  <a:schemeClr val="bg1"/>
                </a:solidFill>
                <a:latin typeface="+mn-lt"/>
                <a:ea typeface="+mn-ea"/>
                <a:cs typeface="+mn-cs"/>
              </a:rPr>
              <a:t> de 2022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dirty="0" err="1">
                <a:solidFill>
                  <a:schemeClr val="bg1"/>
                </a:solidFill>
              </a:rPr>
              <a:t>quadro</a:t>
            </a:r>
            <a:r>
              <a:rPr lang="en-US" sz="1700" dirty="0">
                <a:solidFill>
                  <a:schemeClr val="bg1"/>
                </a:solidFill>
              </a:rPr>
              <a:t> 4.</a:t>
            </a:r>
            <a:r>
              <a:rPr lang="en-US" sz="1700" kern="1200" dirty="0">
                <a:solidFill>
                  <a:schemeClr val="bg1"/>
                </a:solidFill>
                <a:latin typeface="+mn-lt"/>
                <a:ea typeface="+mn-ea"/>
                <a:cs typeface="+mn-cs"/>
              </a:rPr>
              <a:t>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359074"/>
            <a:ext cx="3909629" cy="323165"/>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2° Trimestre 2022</a:t>
            </a:r>
          </a:p>
        </p:txBody>
      </p:sp>
      <p:sp>
        <p:nvSpPr>
          <p:cNvPr id="11" name="Retângulo 10">
            <a:extLst>
              <a:ext uri="{FF2B5EF4-FFF2-40B4-BE49-F238E27FC236}">
                <a16:creationId xmlns:a16="http://schemas.microsoft.com/office/drawing/2014/main" id="{92E30EBD-E5BA-4F8B-8206-78528F3F9E81}"/>
              </a:ext>
            </a:extLst>
          </p:cNvPr>
          <p:cNvSpPr/>
          <p:nvPr/>
        </p:nvSpPr>
        <p:spPr>
          <a:xfrm>
            <a:off x="6651849" y="6352758"/>
            <a:ext cx="3494328" cy="30008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26/07/2022 16h47min</a:t>
            </a:r>
            <a:endParaRPr lang="pt-BR" sz="900" dirty="0">
              <a:effectLst/>
              <a:latin typeface="Times New Roman" panose="02020603050405020304" pitchFamily="18" charset="0"/>
              <a:ea typeface="Batang" panose="02030600000101010101" pitchFamily="18" charset="-127"/>
            </a:endParaRPr>
          </a:p>
        </p:txBody>
      </p:sp>
      <p:pic>
        <p:nvPicPr>
          <p:cNvPr id="2" name="Imagem 1"/>
          <p:cNvPicPr>
            <a:picLocks noChangeAspect="1"/>
          </p:cNvPicPr>
          <p:nvPr/>
        </p:nvPicPr>
        <p:blipFill>
          <a:blip r:embed="rId5"/>
          <a:stretch>
            <a:fillRect/>
          </a:stretch>
        </p:blipFill>
        <p:spPr>
          <a:xfrm>
            <a:off x="4943186" y="782043"/>
            <a:ext cx="6125783" cy="5470911"/>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 b="-25"/>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29185" y="277054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Abril a Junho de 2022,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830997"/>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Segundo Trimestre de 2022.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61665"/>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50783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12420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(11)</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83535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11234"/>
            <a:ext cx="104463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2000" dirty="0">
                <a:solidFill>
                  <a:schemeClr val="tx1">
                    <a:lumMod val="75000"/>
                    <a:lumOff val="25000"/>
                  </a:schemeClr>
                </a:solidFill>
                <a:latin typeface="+mn-lt"/>
              </a:rPr>
              <a:t>A tabela 1 apresenta a produção trimestral de acordo com o planejado no Termo Aditivo 01/2022 e no Contrato de Gestão n° 988088/2020, </a:t>
            </a:r>
            <a:r>
              <a:rPr lang="pt-BR" sz="2000" dirty="0">
                <a:solidFill>
                  <a:schemeClr val="tx1">
                    <a:lumMod val="75000"/>
                    <a:lumOff val="25000"/>
                  </a:schemeClr>
                </a:solidFill>
                <a:latin typeface="+mn-lt"/>
              </a:rPr>
              <a:t>que estimaram um volume para o Segundo Trimestre de </a:t>
            </a:r>
            <a:r>
              <a:rPr lang="pt-BR" sz="2000" b="1" dirty="0">
                <a:solidFill>
                  <a:schemeClr val="tx1">
                    <a:lumMod val="75000"/>
                    <a:lumOff val="25000"/>
                  </a:schemeClr>
                </a:solidFill>
                <a:latin typeface="+mn-lt"/>
              </a:rPr>
              <a:t>3.178.140</a:t>
            </a:r>
            <a:r>
              <a:rPr lang="pt-BR" sz="2000" b="1" dirty="0"/>
              <a:t> </a:t>
            </a:r>
            <a:r>
              <a:rPr lang="pt-BR" sz="2000" dirty="0">
                <a:solidFill>
                  <a:schemeClr val="tx1">
                    <a:lumMod val="75000"/>
                    <a:lumOff val="25000"/>
                  </a:schemeClr>
                </a:solidFill>
                <a:latin typeface="+mn-lt"/>
              </a:rPr>
              <a:t>exames</a:t>
            </a:r>
            <a:r>
              <a:rPr lang="pt-BR" altLang="ko-KR" sz="2000" dirty="0">
                <a:solidFill>
                  <a:schemeClr val="tx1">
                    <a:lumMod val="75000"/>
                    <a:lumOff val="25000"/>
                  </a:schemeClr>
                </a:solidFill>
                <a:latin typeface="+mn-lt"/>
              </a:rPr>
              <a:t>. </a:t>
            </a:r>
            <a:r>
              <a:rPr lang="pt-BR" sz="2000" dirty="0">
                <a:solidFill>
                  <a:schemeClr val="tx1">
                    <a:lumMod val="75000"/>
                    <a:lumOff val="25000"/>
                  </a:schemeClr>
                </a:solidFill>
                <a:latin typeface="+mn-lt"/>
              </a:rPr>
              <a:t>A produção realizada foi de </a:t>
            </a:r>
            <a:r>
              <a:rPr lang="pt-BR" sz="2000" b="1" dirty="0">
                <a:solidFill>
                  <a:schemeClr val="tx1">
                    <a:lumMod val="75000"/>
                    <a:lumOff val="25000"/>
                  </a:schemeClr>
                </a:solidFill>
                <a:latin typeface="+mn-lt"/>
              </a:rPr>
              <a:t>16,50%</a:t>
            </a:r>
            <a:r>
              <a:rPr lang="pt-BR" sz="2000" dirty="0">
                <a:solidFill>
                  <a:schemeClr val="tx1">
                    <a:lumMod val="75000"/>
                    <a:lumOff val="25000"/>
                  </a:schemeClr>
                </a:solidFill>
                <a:latin typeface="+mn-lt"/>
              </a:rPr>
              <a:t> menor que o estimado</a:t>
            </a:r>
            <a:r>
              <a:rPr lang="pt-BR" altLang="ko-KR" sz="20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90950" y="5482516"/>
            <a:ext cx="46101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2022</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81500" y="2642497"/>
            <a:ext cx="5829001" cy="261610"/>
          </a:xfrm>
          <a:prstGeom prst="rect">
            <a:avLst/>
          </a:prstGeom>
        </p:spPr>
        <p:txBody>
          <a:bodyPr wrap="square">
            <a:spAutoFit/>
          </a:bodyPr>
          <a:lstStyle/>
          <a:p>
            <a:pPr lvl="0"/>
            <a:r>
              <a:rPr lang="pt-BR" altLang="ko-KR" sz="1100" dirty="0">
                <a:solidFill>
                  <a:prstClr val="black">
                    <a:lumMod val="75000"/>
                    <a:lumOff val="25000"/>
                  </a:prstClr>
                </a:solidFill>
              </a:rPr>
              <a:t>Tabela 1 – Produção Estimada e Realizada no CEAC Norte, Abril a Junho de 2022.</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2" name="Imagem 1"/>
          <p:cNvPicPr>
            <a:picLocks noChangeAspect="1"/>
          </p:cNvPicPr>
          <p:nvPr/>
        </p:nvPicPr>
        <p:blipFill>
          <a:blip r:embed="rId5"/>
          <a:stretch>
            <a:fillRect/>
          </a:stretch>
        </p:blipFill>
        <p:spPr>
          <a:xfrm>
            <a:off x="2558245" y="2948861"/>
            <a:ext cx="7075510" cy="2488901"/>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6096000"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Abril a Junho de 2022.</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948692" y="5483398"/>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Abril a Junho 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p:cNvPicPr>
            <a:picLocks noChangeAspect="1"/>
          </p:cNvPicPr>
          <p:nvPr/>
        </p:nvPicPr>
        <p:blipFill>
          <a:blip r:embed="rId3"/>
          <a:stretch>
            <a:fillRect/>
          </a:stretch>
        </p:blipFill>
        <p:spPr>
          <a:xfrm>
            <a:off x="5998461" y="1467260"/>
            <a:ext cx="5555364" cy="4026130"/>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segundo trimestre de 2022</a:t>
            </a:r>
            <a:r>
              <a:rPr lang="pt-BR" sz="1400">
                <a:latin typeface="+mn-lt"/>
              </a:rPr>
              <a:t>, doze (</a:t>
            </a:r>
            <a:r>
              <a:rPr lang="pt-BR" sz="1400" dirty="0">
                <a:latin typeface="+mn-lt"/>
              </a:rPr>
              <a:t>12) unidades de saúde estaduais aderiram à pesquisa de satisfação para usuários do CEAC Norte. Os serviços que aderiram à pesquisa SAU incluíram os seguintes Ambulatórios: Mandaqui, Pérola Byington, Ames Caraguatatuba e Pariquera-Açu e os Hospitais; Heliópolis, Ipiranga, Itaquaquecetuba, Itaim Paulista, </a:t>
            </a:r>
            <a:r>
              <a:rPr lang="pt-BR" sz="1400" dirty="0" err="1">
                <a:latin typeface="+mn-lt"/>
              </a:rPr>
              <a:t>Mandaqui</a:t>
            </a:r>
            <a:r>
              <a:rPr lang="pt-BR" sz="1400" dirty="0">
                <a:latin typeface="+mn-lt"/>
              </a:rPr>
              <a:t>,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segundo trimestre 2022 foram respondidas pesquisas de satisfação (média mensal de 531 pesquisas) em um universo de 19100 atendimentos avaliados. Verificamos alto grau de satisfação dos usuários com os serviços prestados pelo CEAC Norte/AFIP em todas as dimensões avaliadas (Recepção, Coleta, Preparo, Higiene, Limpeza e Entrega de Resultados) com avaliações “Ótimo” ou “Bom” em 98,1% das respostas, conforme Quadro 2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2514</TotalTime>
  <Words>1591</Words>
  <Application>Microsoft Office PowerPoint</Application>
  <PresentationFormat>Widescreen</PresentationFormat>
  <Paragraphs>137</Paragraphs>
  <Slides>15</Slides>
  <Notes>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Gabriela Lago Soares</cp:lastModifiedBy>
  <cp:revision>311</cp:revision>
  <cp:lastPrinted>2021-05-04T10:30:49Z</cp:lastPrinted>
  <dcterms:created xsi:type="dcterms:W3CDTF">2019-10-31T14:23:28Z</dcterms:created>
  <dcterms:modified xsi:type="dcterms:W3CDTF">2022-08-18T13:46:47Z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875295</vt:lpwstr>
  </property>
  <property fmtid="{D5CDD505-2E9C-101B-9397-08002B2CF9AE}" pid="3" name="NXPowerLiteSettings">
    <vt:lpwstr>F7000400038000</vt:lpwstr>
  </property>
  <property fmtid="{D5CDD505-2E9C-101B-9397-08002B2CF9AE}" pid="4" name="NXPowerLiteVersion">
    <vt:lpwstr>S9.1.4</vt:lpwstr>
  </property>
</Properties>
</file>