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70" r:id="rId2"/>
    <p:sldId id="516" r:id="rId3"/>
    <p:sldId id="490" r:id="rId4"/>
    <p:sldId id="508" r:id="rId5"/>
    <p:sldId id="524" r:id="rId6"/>
    <p:sldId id="525" r:id="rId7"/>
    <p:sldId id="517" r:id="rId8"/>
    <p:sldId id="522" r:id="rId9"/>
    <p:sldId id="518" r:id="rId10"/>
    <p:sldId id="519" r:id="rId11"/>
    <p:sldId id="520" r:id="rId12"/>
    <p:sldId id="514" r:id="rId13"/>
    <p:sldId id="496" r:id="rId14"/>
    <p:sldId id="499" r:id="rId15"/>
    <p:sldId id="507" r:id="rId16"/>
    <p:sldId id="523" r:id="rId17"/>
    <p:sldId id="506" r:id="rId18"/>
    <p:sldId id="505" r:id="rId19"/>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49" autoAdjust="0"/>
  </p:normalViewPr>
  <p:slideViewPr>
    <p:cSldViewPr snapToGrid="0">
      <p:cViewPr varScale="1">
        <p:scale>
          <a:sx n="68" d="100"/>
          <a:sy n="68" d="100"/>
        </p:scale>
        <p:origin x="816" y="60"/>
      </p:cViewPr>
      <p:guideLst>
        <p:guide orient="horz" pos="3906"/>
        <p:guide pos="3228"/>
        <p:guide pos="7537"/>
        <p:guide pos="6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2"/>
            <a:ext cx="2945659" cy="498135"/>
          </a:xfrm>
          <a:prstGeom prst="rect">
            <a:avLst/>
          </a:prstGeom>
        </p:spPr>
        <p:txBody>
          <a:bodyPr vert="horz" lIns="91413" tIns="45707" rIns="91413" bIns="45707" rtlCol="0"/>
          <a:lstStyle>
            <a:lvl1pPr algn="l">
              <a:defRPr sz="1200"/>
            </a:lvl1pPr>
          </a:lstStyle>
          <a:p>
            <a:endParaRPr lang="pt-BR"/>
          </a:p>
        </p:txBody>
      </p:sp>
      <p:sp>
        <p:nvSpPr>
          <p:cNvPr id="3" name="Espaço Reservado para Data 2"/>
          <p:cNvSpPr>
            <a:spLocks noGrp="1"/>
          </p:cNvSpPr>
          <p:nvPr>
            <p:ph type="dt" idx="1"/>
          </p:nvPr>
        </p:nvSpPr>
        <p:spPr>
          <a:xfrm>
            <a:off x="3850444" y="2"/>
            <a:ext cx="2945659" cy="498135"/>
          </a:xfrm>
          <a:prstGeom prst="rect">
            <a:avLst/>
          </a:prstGeom>
        </p:spPr>
        <p:txBody>
          <a:bodyPr vert="horz" lIns="91413" tIns="45707" rIns="91413" bIns="45707" rtlCol="0"/>
          <a:lstStyle>
            <a:lvl1pPr algn="r">
              <a:defRPr sz="1200"/>
            </a:lvl1pPr>
          </a:lstStyle>
          <a:p>
            <a:fld id="{5426514E-D3CE-4F7F-92FF-8D87D753F936}" type="datetimeFigureOut">
              <a:rPr lang="pt-BR" smtClean="0"/>
              <a:t>09/06/2021</a:t>
            </a:fld>
            <a:endParaRPr lang="pt-BR"/>
          </a:p>
        </p:txBody>
      </p:sp>
      <p:sp>
        <p:nvSpPr>
          <p:cNvPr id="4" name="Espaço Reservado para Imagem de Slid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13" tIns="45707" rIns="91413" bIns="45707" rtlCol="0" anchor="ctr"/>
          <a:lstStyle/>
          <a:p>
            <a:endParaRPr lang="pt-BR"/>
          </a:p>
        </p:txBody>
      </p:sp>
      <p:sp>
        <p:nvSpPr>
          <p:cNvPr id="5" name="Espaço Reservado para Anotações 4"/>
          <p:cNvSpPr>
            <a:spLocks noGrp="1"/>
          </p:cNvSpPr>
          <p:nvPr>
            <p:ph type="body" sz="quarter" idx="3"/>
          </p:nvPr>
        </p:nvSpPr>
        <p:spPr>
          <a:xfrm>
            <a:off x="679768" y="4777959"/>
            <a:ext cx="5438140" cy="3909239"/>
          </a:xfrm>
          <a:prstGeom prst="rect">
            <a:avLst/>
          </a:prstGeom>
        </p:spPr>
        <p:txBody>
          <a:bodyPr vert="horz" lIns="91413" tIns="45707" rIns="91413" bIns="45707"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30093"/>
            <a:ext cx="2945659" cy="498134"/>
          </a:xfrm>
          <a:prstGeom prst="rect">
            <a:avLst/>
          </a:prstGeom>
        </p:spPr>
        <p:txBody>
          <a:bodyPr vert="horz" lIns="91413" tIns="45707" rIns="91413" bIns="45707"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0093"/>
            <a:ext cx="2945659" cy="498134"/>
          </a:xfrm>
          <a:prstGeom prst="rect">
            <a:avLst/>
          </a:prstGeom>
        </p:spPr>
        <p:txBody>
          <a:bodyPr vert="horz" lIns="91413" tIns="45707" rIns="91413" bIns="45707"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09/06/2021</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09/06/2021</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09/06/2021</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Excel_Worksheet1.xlsx"/><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2.xlsx"/><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9.png"/><Relationship Id="rId10" Type="http://schemas.microsoft.com/office/2007/relationships/hdphoto" Target="../media/hdphoto6.wdp"/><Relationship Id="rId4" Type="http://schemas.openxmlformats.org/officeDocument/2006/relationships/image" Target="../media/image18.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Excel_Worksheet3.xlsx"/><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package" Target="../embeddings/Microsoft_Excel_Worksheet4.xlsx"/></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09552" y="2458283"/>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a:t>
            </a:r>
          </a:p>
          <a:p>
            <a:pPr algn="ctr"/>
            <a:r>
              <a:rPr lang="pt-BR" altLang="pt-BR" sz="2000" dirty="0">
                <a:solidFill>
                  <a:schemeClr val="bg1"/>
                </a:solidFill>
                <a:latin typeface="+mj-lt"/>
                <a:cs typeface="Arial" panose="020B0604020202020204" pitchFamily="34" charset="0"/>
              </a:rPr>
              <a:t> Período: Janeiro a julho 2020</a:t>
            </a: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704770" y="4424212"/>
            <a:ext cx="4352550" cy="19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n° 001.0500.000.026/2015 CEAC Norte  –  Jan a </a:t>
            </a:r>
            <a:r>
              <a:rPr lang="pt-BR" altLang="pt-BR" sz="600" b="1" i="1" dirty="0" err="1">
                <a:solidFill>
                  <a:schemeClr val="bg1"/>
                </a:solidFill>
                <a:ea typeface="Arial Unicode MS" panose="020B0604020202020204" pitchFamily="34" charset="-128"/>
                <a:cs typeface="Arial Unicode MS" panose="020B0604020202020204" pitchFamily="34" charset="-128"/>
              </a:rPr>
              <a:t>Jul</a:t>
            </a:r>
            <a:r>
              <a:rPr lang="pt-BR" altLang="pt-BR" sz="600" b="1" i="1" dirty="0">
                <a:solidFill>
                  <a:schemeClr val="bg1"/>
                </a:solidFill>
                <a:ea typeface="Arial Unicode MS" panose="020B0604020202020204" pitchFamily="34" charset="-128"/>
                <a:cs typeface="Arial Unicode MS" panose="020B0604020202020204" pitchFamily="34" charset="-128"/>
              </a:rPr>
              <a:t>/2020</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059056" y="975705"/>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2 – Produção Estimada (Meta) e realizada no CEAC Norte, discriminada por unidade assistencial no período de Abril a Junho de 2020.</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7390410" y="5737640"/>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2020</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Abril a Junho  de 2020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2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graphicFrame>
        <p:nvGraphicFramePr>
          <p:cNvPr id="2" name="Objeto 1"/>
          <p:cNvGraphicFramePr>
            <a:graphicFrameLocks noChangeAspect="1"/>
          </p:cNvGraphicFramePr>
          <p:nvPr>
            <p:extLst>
              <p:ext uri="{D42A27DB-BD31-4B8C-83A1-F6EECF244321}">
                <p14:modId xmlns:p14="http://schemas.microsoft.com/office/powerpoint/2010/main" val="2034903635"/>
              </p:ext>
            </p:extLst>
          </p:nvPr>
        </p:nvGraphicFramePr>
        <p:xfrm>
          <a:off x="5993962" y="1341913"/>
          <a:ext cx="6019907" cy="4215739"/>
        </p:xfrm>
        <a:graphic>
          <a:graphicData uri="http://schemas.openxmlformats.org/presentationml/2006/ole">
            <mc:AlternateContent xmlns:mc="http://schemas.openxmlformats.org/markup-compatibility/2006">
              <mc:Choice xmlns:v="urn:schemas-microsoft-com:vml" Requires="v">
                <p:oleObj name="Planilha" r:id="rId2" imgW="9534634" imgH="6676869" progId="Excel.Sheet.12">
                  <p:embed/>
                </p:oleObj>
              </mc:Choice>
              <mc:Fallback>
                <p:oleObj name="Planilha" r:id="rId2" imgW="9534634" imgH="6676869" progId="Excel.Sheet.12">
                  <p:embed/>
                  <p:pic>
                    <p:nvPicPr>
                      <p:cNvPr id="0" name=""/>
                      <p:cNvPicPr/>
                      <p:nvPr/>
                    </p:nvPicPr>
                    <p:blipFill>
                      <a:blip r:embed="rId3"/>
                      <a:stretch>
                        <a:fillRect/>
                      </a:stretch>
                    </p:blipFill>
                    <p:spPr>
                      <a:xfrm>
                        <a:off x="5993962" y="1341913"/>
                        <a:ext cx="6019907" cy="4215739"/>
                      </a:xfrm>
                      <a:prstGeom prst="rect">
                        <a:avLst/>
                      </a:prstGeom>
                    </p:spPr>
                  </p:pic>
                </p:oleObj>
              </mc:Fallback>
            </mc:AlternateContent>
          </a:graphicData>
        </a:graphic>
      </p:graphicFrame>
    </p:spTree>
    <p:extLst>
      <p:ext uri="{BB962C8B-B14F-4D97-AF65-F5344CB8AC3E}">
        <p14:creationId xmlns:p14="http://schemas.microsoft.com/office/powerpoint/2010/main" val="2086314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059056" y="975705"/>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3– Produção Estimada (Meta) e realizada no CEAC Norte, discriminada por unidade assistencial no mês de Julho de 2020.</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7242241" y="5808891"/>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2020</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mês de Julho 2020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3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graphicFrame>
        <p:nvGraphicFramePr>
          <p:cNvPr id="6" name="Objeto 5"/>
          <p:cNvGraphicFramePr>
            <a:graphicFrameLocks noChangeAspect="1"/>
          </p:cNvGraphicFramePr>
          <p:nvPr>
            <p:extLst>
              <p:ext uri="{D42A27DB-BD31-4B8C-83A1-F6EECF244321}">
                <p14:modId xmlns:p14="http://schemas.microsoft.com/office/powerpoint/2010/main" val="96475159"/>
              </p:ext>
            </p:extLst>
          </p:nvPr>
        </p:nvGraphicFramePr>
        <p:xfrm>
          <a:off x="7047539" y="1278021"/>
          <a:ext cx="3984638" cy="4483517"/>
        </p:xfrm>
        <a:graphic>
          <a:graphicData uri="http://schemas.openxmlformats.org/presentationml/2006/ole">
            <mc:AlternateContent xmlns:mc="http://schemas.openxmlformats.org/markup-compatibility/2006">
              <mc:Choice xmlns:v="urn:schemas-microsoft-com:vml" Requires="v">
                <p:oleObj name="Planilha" r:id="rId2" imgW="5934036" imgH="6676869" progId="Excel.Sheet.12">
                  <p:embed/>
                </p:oleObj>
              </mc:Choice>
              <mc:Fallback>
                <p:oleObj name="Planilha" r:id="rId2" imgW="5934036" imgH="6676869" progId="Excel.Sheet.12">
                  <p:embed/>
                  <p:pic>
                    <p:nvPicPr>
                      <p:cNvPr id="0" name=""/>
                      <p:cNvPicPr/>
                      <p:nvPr/>
                    </p:nvPicPr>
                    <p:blipFill>
                      <a:blip r:embed="rId3"/>
                      <a:stretch>
                        <a:fillRect/>
                      </a:stretch>
                    </p:blipFill>
                    <p:spPr>
                      <a:xfrm>
                        <a:off x="7047539" y="1278021"/>
                        <a:ext cx="3984638" cy="4483517"/>
                      </a:xfrm>
                      <a:prstGeom prst="rect">
                        <a:avLst/>
                      </a:prstGeom>
                    </p:spPr>
                  </p:pic>
                </p:oleObj>
              </mc:Fallback>
            </mc:AlternateContent>
          </a:graphicData>
        </a:graphic>
      </p:graphicFrame>
    </p:spTree>
    <p:extLst>
      <p:ext uri="{BB962C8B-B14F-4D97-AF65-F5344CB8AC3E}">
        <p14:creationId xmlns:p14="http://schemas.microsoft.com/office/powerpoint/2010/main" val="2265678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545020" y="960372"/>
            <a:ext cx="6131042"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r>
              <a:rPr lang="pt-BR" sz="1400" dirty="0">
                <a:latin typeface="+mn-lt"/>
              </a:rPr>
              <a:t>Importante salientar que a adesão à pesquisa de satisfação é voluntária e depende da aprovação da diretoria de cada serviço, hospital ou ambulatório. </a:t>
            </a:r>
          </a:p>
          <a:p>
            <a:r>
              <a:rPr lang="pt-BR" sz="1400" dirty="0">
                <a:latin typeface="+mn-lt"/>
              </a:rPr>
              <a:t> </a:t>
            </a:r>
          </a:p>
          <a:p>
            <a:r>
              <a:rPr lang="pt-BR" sz="1400" dirty="0">
                <a:latin typeface="+mn-lt"/>
              </a:rPr>
              <a:t>No período de janeiro a julho de 2020, quatorze (14) unidades de saúde estaduais aderiram à pesquisa de satisfação para usuários do CEAC Norte. Os serviços que aderiram à pesquisa SAU incluíram os seguintes Ambulatórios: </a:t>
            </a:r>
            <a:r>
              <a:rPr lang="pt-BR" sz="1400" dirty="0" err="1">
                <a:latin typeface="+mn-lt"/>
              </a:rPr>
              <a:t>Mandaqui</a:t>
            </a:r>
            <a:r>
              <a:rPr lang="pt-BR" sz="1400" dirty="0">
                <a:latin typeface="+mn-lt"/>
              </a:rPr>
              <a:t>, Pérola </a:t>
            </a:r>
            <a:r>
              <a:rPr lang="pt-BR" sz="1400" dirty="0" err="1">
                <a:latin typeface="+mn-lt"/>
              </a:rPr>
              <a:t>Byington</a:t>
            </a:r>
            <a:r>
              <a:rPr lang="pt-BR" sz="1400" dirty="0">
                <a:latin typeface="+mn-lt"/>
              </a:rPr>
              <a:t>, Ames Caraguatatuba, Santos e </a:t>
            </a:r>
            <a:r>
              <a:rPr lang="pt-BR" sz="1400" dirty="0" err="1">
                <a:latin typeface="+mn-lt"/>
              </a:rPr>
              <a:t>Pariquera</a:t>
            </a:r>
            <a:r>
              <a:rPr lang="pt-BR" sz="1400" dirty="0">
                <a:latin typeface="+mn-lt"/>
              </a:rPr>
              <a:t>-Açu e os Hospitais; Guilherme Álvaro, Heliópolis, Ipiranga, Itaim Paulista, Itaquaquecetuba, </a:t>
            </a:r>
            <a:r>
              <a:rPr lang="pt-BR" sz="1400" dirty="0" err="1">
                <a:latin typeface="+mn-lt"/>
              </a:rPr>
              <a:t>Mandaqui</a:t>
            </a:r>
            <a:r>
              <a:rPr lang="pt-BR" sz="1400" dirty="0">
                <a:latin typeface="+mn-lt"/>
              </a:rPr>
              <a:t>, Mario Covas, Sapopemba e Vila Alpina. As unidades que não aderiram às pesquisas foram aquelas nas quais não realizamos atendimento de coleta, ou então unidades que não autorizaram a realização da pesquisa.</a:t>
            </a:r>
          </a:p>
          <a:p>
            <a:r>
              <a:rPr lang="pt-BR" sz="1400" dirty="0">
                <a:latin typeface="+mn-lt"/>
              </a:rPr>
              <a:t> </a:t>
            </a:r>
          </a:p>
          <a:p>
            <a:r>
              <a:rPr lang="pt-BR" sz="1400" dirty="0">
                <a:latin typeface="+mn-lt"/>
              </a:rPr>
              <a:t>No período de janeiro a julho de 2020 foram respondidas pesquisas de satisfação (média mensal de 4.658 pesquisas) em um universo de 65.2013 atendimentos avaliados. Verificamos alto grau de satisfação dos usuários com os serviços prestados pelo CEAC Norte/AFIP em todas as dimensões avaliadas (Recepção, Coleta, Preparo, Higiene, Limpeza e Entrega de Resultados) com avaliações “Ótimo” ou “Bom” em mais de 90% das respostas, conforme quadro 5 e Tabela 3.</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7" cstate="screen">
            <a:duotone>
              <a:prstClr val="black"/>
              <a:schemeClr val="accent3">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9" cstate="screen">
            <a:duotone>
              <a:prstClr val="black"/>
              <a:schemeClr val="accent3">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402286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CaixaDeTexto 12"/>
          <p:cNvSpPr txBox="1"/>
          <p:nvPr/>
        </p:nvSpPr>
        <p:spPr>
          <a:xfrm>
            <a:off x="1492840" y="1404036"/>
            <a:ext cx="4517412" cy="230832"/>
          </a:xfrm>
          <a:prstGeom prst="rect">
            <a:avLst/>
          </a:prstGeom>
          <a:noFill/>
        </p:spPr>
        <p:txBody>
          <a:bodyPr wrap="square" rtlCol="0">
            <a:spAutoFit/>
          </a:bodyPr>
          <a:lstStyle/>
          <a:p>
            <a:pPr algn="ctr"/>
            <a:r>
              <a:rPr lang="pt-BR" altLang="pt-BR" sz="900" dirty="0">
                <a:ea typeface="Arial Unicode MS" panose="020B0604020202020204" pitchFamily="34" charset="-128"/>
                <a:cs typeface="Arial Unicode MS" panose="020B0604020202020204" pitchFamily="34" charset="-128"/>
              </a:rPr>
              <a:t>Quadro 4 - Pesquisa de Satisfação – Janeiro a Julho 2020 CEAC Norte  AFIP / OSS</a:t>
            </a:r>
            <a:endParaRPr lang="pt-BR" altLang="pt-BR" sz="900" dirty="0">
              <a:ea typeface="Batang" panose="02030600000101010101" pitchFamily="18" charset="-127"/>
            </a:endParaRPr>
          </a:p>
        </p:txBody>
      </p:sp>
      <p:sp>
        <p:nvSpPr>
          <p:cNvPr id="9" name="CaixaDeTexto 8"/>
          <p:cNvSpPr txBox="1"/>
          <p:nvPr/>
        </p:nvSpPr>
        <p:spPr>
          <a:xfrm>
            <a:off x="8923954" y="1806545"/>
            <a:ext cx="2198495" cy="230832"/>
          </a:xfrm>
          <a:prstGeom prst="rect">
            <a:avLst/>
          </a:prstGeom>
          <a:noFill/>
        </p:spPr>
        <p:txBody>
          <a:bodyPr wrap="square" rtlCol="0">
            <a:spAutoFit/>
          </a:bodyPr>
          <a:lstStyle/>
          <a:p>
            <a:r>
              <a:rPr lang="pt-BR" sz="900" dirty="0">
                <a:ea typeface="Arial Unicode MS" panose="020B0604020202020204" pitchFamily="34" charset="-128"/>
                <a:cs typeface="Arial Unicode MS" panose="020B0604020202020204" pitchFamily="34" charset="-128"/>
              </a:rPr>
              <a:t>Tabela 3 - Avaliação Positiva Ótimo + Bom.</a:t>
            </a:r>
            <a:endParaRPr lang="pt-BR" dirty="0"/>
          </a:p>
        </p:txBody>
      </p:sp>
      <p:graphicFrame>
        <p:nvGraphicFramePr>
          <p:cNvPr id="2" name="Objeto 1"/>
          <p:cNvGraphicFramePr>
            <a:graphicFrameLocks noChangeAspect="1"/>
          </p:cNvGraphicFramePr>
          <p:nvPr>
            <p:extLst>
              <p:ext uri="{D42A27DB-BD31-4B8C-83A1-F6EECF244321}">
                <p14:modId xmlns:p14="http://schemas.microsoft.com/office/powerpoint/2010/main" val="1895688804"/>
              </p:ext>
            </p:extLst>
          </p:nvPr>
        </p:nvGraphicFramePr>
        <p:xfrm>
          <a:off x="432394" y="1667989"/>
          <a:ext cx="7264944" cy="4056479"/>
        </p:xfrm>
        <a:graphic>
          <a:graphicData uri="http://schemas.openxmlformats.org/presentationml/2006/ole">
            <mc:AlternateContent xmlns:mc="http://schemas.openxmlformats.org/markup-compatibility/2006">
              <mc:Choice xmlns:v="urn:schemas-microsoft-com:vml" Requires="v">
                <p:oleObj name="Planilha" r:id="rId2" imgW="7915222" imgH="4419653" progId="Excel.Sheet.12">
                  <p:embed/>
                </p:oleObj>
              </mc:Choice>
              <mc:Fallback>
                <p:oleObj name="Planilha" r:id="rId2" imgW="7915222" imgH="4419653" progId="Excel.Sheet.12">
                  <p:embed/>
                  <p:pic>
                    <p:nvPicPr>
                      <p:cNvPr id="0" name=""/>
                      <p:cNvPicPr/>
                      <p:nvPr/>
                    </p:nvPicPr>
                    <p:blipFill>
                      <a:blip r:embed="rId3"/>
                      <a:stretch>
                        <a:fillRect/>
                      </a:stretch>
                    </p:blipFill>
                    <p:spPr>
                      <a:xfrm>
                        <a:off x="432394" y="1667989"/>
                        <a:ext cx="7264944" cy="4056479"/>
                      </a:xfrm>
                      <a:prstGeom prst="rect">
                        <a:avLst/>
                      </a:prstGeom>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1605647218"/>
              </p:ext>
            </p:extLst>
          </p:nvPr>
        </p:nvGraphicFramePr>
        <p:xfrm>
          <a:off x="7726339" y="2042378"/>
          <a:ext cx="4191000" cy="3343275"/>
        </p:xfrm>
        <a:graphic>
          <a:graphicData uri="http://schemas.openxmlformats.org/presentationml/2006/ole">
            <mc:AlternateContent xmlns:mc="http://schemas.openxmlformats.org/markup-compatibility/2006">
              <mc:Choice xmlns:v="urn:schemas-microsoft-com:vml" Requires="v">
                <p:oleObj name="Planilha" r:id="rId4" imgW="4190860" imgH="3343364" progId="Excel.Sheet.12">
                  <p:embed/>
                </p:oleObj>
              </mc:Choice>
              <mc:Fallback>
                <p:oleObj name="Planilha" r:id="rId4" imgW="4190860" imgH="3343364" progId="Excel.Sheet.12">
                  <p:embed/>
                  <p:pic>
                    <p:nvPicPr>
                      <p:cNvPr id="0" name=""/>
                      <p:cNvPicPr/>
                      <p:nvPr/>
                    </p:nvPicPr>
                    <p:blipFill>
                      <a:blip r:embed="rId5"/>
                      <a:stretch>
                        <a:fillRect/>
                      </a:stretch>
                    </p:blipFill>
                    <p:spPr>
                      <a:xfrm>
                        <a:off x="7726339" y="2042378"/>
                        <a:ext cx="4191000" cy="3343275"/>
                      </a:xfrm>
                      <a:prstGeom prst="rect">
                        <a:avLst/>
                      </a:prstGeom>
                    </p:spPr>
                  </p:pic>
                </p:oleObj>
              </mc:Fallback>
            </mc:AlternateContent>
          </a:graphicData>
        </a:graphic>
      </p:graphicFrame>
    </p:spTree>
    <p:extLst>
      <p:ext uri="{BB962C8B-B14F-4D97-AF65-F5344CB8AC3E}">
        <p14:creationId xmlns:p14="http://schemas.microsoft.com/office/powerpoint/2010/main" val="1571140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672353" y="1354138"/>
            <a:ext cx="908124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200" dirty="0">
                <a:ea typeface="Arial Unicode MS" panose="020B0604020202020204" pitchFamily="34" charset="-128"/>
                <a:cs typeface="Arial Unicode MS" panose="020B0604020202020204" pitchFamily="34" charset="-128"/>
              </a:rPr>
              <a:t>A tabela 4 representa o indicador de exames liberados no período de janeiro a julho de 2020, conforme intervalo de tempo definido em Contrato de Gestão e suas porcentagens, divididas de acordo com o perfil de exames.</a:t>
            </a:r>
          </a:p>
          <a:p>
            <a:pPr algn="just">
              <a:lnSpc>
                <a:spcPct val="150000"/>
              </a:lnSpc>
            </a:pPr>
            <a:endParaRPr lang="pt-BR" altLang="pt-BR" sz="1200" dirty="0">
              <a:ea typeface="Arial Unicode MS" panose="020B0604020202020204" pitchFamily="34" charset="-128"/>
              <a:cs typeface="Arial Unicode MS" panose="020B0604020202020204" pitchFamily="34" charset="-128"/>
            </a:endParaRPr>
          </a:p>
          <a:p>
            <a:pPr algn="just">
              <a:lnSpc>
                <a:spcPct val="150000"/>
              </a:lnSpc>
            </a:pPr>
            <a:r>
              <a:rPr lang="pt-BR" altLang="pt-BR" sz="1200" dirty="0">
                <a:ea typeface="Arial Unicode MS" panose="020B0604020202020204" pitchFamily="34" charset="-128"/>
                <a:cs typeface="Arial Unicode MS" panose="020B0604020202020204" pitchFamily="34" charset="-128"/>
              </a:rPr>
              <a:t>Vale ressaltar que, continuamos com o enfrentamento a Pandemia do COVID-19, impactando nos resultados do período de janeiro a julho de 2020,  com aumento na quantidade de colaboradores afastados por medidas de saúde e segurança, operando com o quadro reduzido para processamento e liberação de exames.</a:t>
            </a: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5710632" y="6026660"/>
            <a:ext cx="6096000" cy="300082"/>
          </a:xfrm>
          <a:prstGeom prst="rect">
            <a:avLst/>
          </a:prstGeom>
        </p:spPr>
        <p:txBody>
          <a:bodyPr>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SHIFT ® 2020</a:t>
            </a:r>
            <a:endParaRPr lang="pt-BR" sz="900" dirty="0">
              <a:effectLst/>
              <a:latin typeface="Times New Roman" panose="02020603050405020304" pitchFamily="18" charset="0"/>
              <a:ea typeface="Batang" panose="02030600000101010101" pitchFamily="18" charset="-127"/>
            </a:endParaRPr>
          </a:p>
        </p:txBody>
      </p:sp>
      <p:pic>
        <p:nvPicPr>
          <p:cNvPr id="3" name="Imagem 2"/>
          <p:cNvPicPr>
            <a:picLocks noChangeAspect="1"/>
          </p:cNvPicPr>
          <p:nvPr/>
        </p:nvPicPr>
        <p:blipFill>
          <a:blip r:embed="rId2"/>
          <a:stretch>
            <a:fillRect/>
          </a:stretch>
        </p:blipFill>
        <p:spPr>
          <a:xfrm>
            <a:off x="851647" y="3833213"/>
            <a:ext cx="8914374" cy="1867541"/>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2825088" y="241038"/>
            <a:ext cx="83334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estimativa financeira prevista no contrato de gestão</a:t>
            </a:r>
            <a:r>
              <a:rPr lang="pt-BR" altLang="pt-BR" sz="1200" dirty="0">
                <a:solidFill>
                  <a:schemeClr val="tx1">
                    <a:lumMod val="85000"/>
                    <a:lumOff val="15000"/>
                  </a:schemeClr>
                </a:solidFill>
                <a:latin typeface="+mn-lt"/>
                <a:ea typeface="Batang" panose="02030600000101010101" pitchFamily="18" charset="-127"/>
              </a:rPr>
              <a:t> n°</a:t>
            </a:r>
            <a:r>
              <a:rPr lang="pt-BR" sz="1200" dirty="0">
                <a:solidFill>
                  <a:schemeClr val="tx1">
                    <a:lumMod val="85000"/>
                    <a:lumOff val="15000"/>
                  </a:schemeClr>
                </a:solidFill>
                <a:latin typeface="+mn-lt"/>
                <a:ea typeface="Batang" panose="02030600000101010101" pitchFamily="18" charset="-127"/>
              </a:rPr>
              <a:t>001.0500.000.026/2015 </a:t>
            </a:r>
            <a:r>
              <a:rPr lang="pt-BR" altLang="pt-BR" sz="1200" dirty="0">
                <a:solidFill>
                  <a:schemeClr val="tx1">
                    <a:lumMod val="85000"/>
                    <a:lumOff val="15000"/>
                  </a:schemeClr>
                </a:solidFill>
                <a:latin typeface="+mn-lt"/>
                <a:ea typeface="Batang" panose="02030600000101010101" pitchFamily="18" charset="-127"/>
              </a:rPr>
              <a:t>para o período de janeiro a julho do ano de 2020 </a:t>
            </a: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foi de </a:t>
            </a:r>
            <a:r>
              <a:rPr lang="pt-BR" altLang="pt-BR" sz="12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R$ </a:t>
            </a:r>
            <a:r>
              <a:rPr lang="pt-BR" altLang="pt-BR" sz="1200" b="1" dirty="0">
                <a:solidFill>
                  <a:schemeClr val="tx1">
                    <a:lumMod val="85000"/>
                    <a:lumOff val="15000"/>
                  </a:schemeClr>
                </a:solidFill>
                <a:latin typeface="+mn-lt"/>
                <a:ea typeface="Arial Unicode MS" panose="020B0604020202020204" pitchFamily="34" charset="-128"/>
              </a:rPr>
              <a:t>36.308.076</a:t>
            </a:r>
            <a:r>
              <a:rPr lang="pt-BR" sz="1200" b="1" dirty="0">
                <a:solidFill>
                  <a:schemeClr val="tx1">
                    <a:lumMod val="85000"/>
                    <a:lumOff val="15000"/>
                  </a:schemeClr>
                </a:solidFill>
                <a:latin typeface="+mn-lt"/>
                <a:ea typeface="Arial Unicode MS" panose="020B0604020202020204" pitchFamily="34" charset="-128"/>
              </a:rPr>
              <a:t>,00</a:t>
            </a:r>
            <a:endParaRPr lang="pt-BR" altLang="pt-BR" sz="1200" b="1" dirty="0">
              <a:solidFill>
                <a:schemeClr val="tx1">
                  <a:lumMod val="85000"/>
                  <a:lumOff val="15000"/>
                </a:schemeClr>
              </a:solidFill>
              <a:latin typeface="+mn-lt"/>
              <a:ea typeface="Batang" panose="02030600000101010101" pitchFamily="18" charset="-127"/>
            </a:endParaRPr>
          </a:p>
          <a:p>
            <a:pPr algn="just"/>
            <a:r>
              <a:rPr lang="pt-BR" altLang="pt-BR" sz="12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85000"/>
                  <a:lumOff val="15000"/>
                </a:schemeClr>
              </a:solidFill>
              <a:latin typeface="+mn-lt"/>
              <a:ea typeface="Batang" panose="02030600000101010101" pitchFamily="18" charset="-127"/>
            </a:endParaRPr>
          </a:p>
          <a:p>
            <a:pPr algn="just"/>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Tabela 5 apresenta a relação de repasses mensais efetuados pela SES/SP para a AFIP-OSS durante o período de janeiro a julho de 2020. O valor repassado foi de </a:t>
            </a:r>
            <a:r>
              <a:rPr lang="pt-BR" altLang="pt-BR" sz="12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R$ 30.933.289,46, 14,80% </a:t>
            </a:r>
            <a:r>
              <a:rPr lang="pt-BR" altLang="pt-BR" sz="1200" dirty="0">
                <a:solidFill>
                  <a:schemeClr val="tx1">
                    <a:lumMod val="85000"/>
                    <a:lumOff val="15000"/>
                  </a:schemeClr>
                </a:solidFill>
                <a:latin typeface="+mn-lt"/>
                <a:ea typeface="Arial Unicode MS" panose="020B0604020202020204" pitchFamily="34" charset="-128"/>
              </a:rPr>
              <a:t>a menos que o valor planejado nos referidos Termos Aditivos. </a:t>
            </a: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6" name="Retângulo 5"/>
          <p:cNvSpPr/>
          <p:nvPr/>
        </p:nvSpPr>
        <p:spPr>
          <a:xfrm>
            <a:off x="5532341" y="5596587"/>
            <a:ext cx="4111991" cy="323165"/>
          </a:xfrm>
          <a:prstGeom prst="rect">
            <a:avLst/>
          </a:prstGeom>
        </p:spPr>
        <p:txBody>
          <a:bodyPr wrap="square">
            <a:spAutoFit/>
          </a:bodyPr>
          <a:lstStyle/>
          <a:p>
            <a:pPr algn="just">
              <a:lnSpc>
                <a:spcPct val="150000"/>
              </a:lnSpc>
            </a:pPr>
            <a:r>
              <a:rPr lang="pt-BR" altLang="pt-BR" sz="1000" dirty="0">
                <a:ea typeface="Arial Unicode MS" panose="020B0604020202020204" pitchFamily="34" charset="-128"/>
                <a:cs typeface="Arial Unicode MS" panose="020B0604020202020204" pitchFamily="34" charset="-128"/>
              </a:rPr>
              <a:t>Fonte: Secretaria de Estado da Saúde de São Paulo – Sistema Reglab ® 2020</a:t>
            </a:r>
          </a:p>
        </p:txBody>
      </p:sp>
      <p:pic>
        <p:nvPicPr>
          <p:cNvPr id="3" name="Imagem 2"/>
          <p:cNvPicPr>
            <a:picLocks noChangeAspect="1"/>
          </p:cNvPicPr>
          <p:nvPr/>
        </p:nvPicPr>
        <p:blipFill>
          <a:blip r:embed="rId3"/>
          <a:stretch>
            <a:fillRect/>
          </a:stretch>
        </p:blipFill>
        <p:spPr>
          <a:xfrm>
            <a:off x="4474842" y="2100649"/>
            <a:ext cx="6461774" cy="3030149"/>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3722166" y="293289"/>
            <a:ext cx="79560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1200" dirty="0">
                <a:solidFill>
                  <a:srgbClr val="222222"/>
                </a:solidFill>
                <a:latin typeface="+mn-lt"/>
                <a:cs typeface="Times New Roman" panose="02020603050405020304" pitchFamily="18" charset="0"/>
              </a:rPr>
              <a:t>A estimativa financeira prevista no Termo Aditivo 04/2020 para o período de abril a junho de 2020 foi de </a:t>
            </a:r>
            <a:r>
              <a:rPr lang="pt-BR" sz="1200" b="1" dirty="0">
                <a:solidFill>
                  <a:srgbClr val="222222"/>
                </a:solidFill>
                <a:latin typeface="+mn-lt"/>
                <a:cs typeface="Times New Roman" panose="02020603050405020304" pitchFamily="18" charset="0"/>
              </a:rPr>
              <a:t>R$ 8.000.000,00</a:t>
            </a:r>
            <a:r>
              <a:rPr lang="pt-BR" sz="1200" dirty="0">
                <a:solidFill>
                  <a:srgbClr val="222222"/>
                </a:solidFill>
                <a:latin typeface="+mn-lt"/>
                <a:cs typeface="Times New Roman" panose="02020603050405020304" pitchFamily="18" charset="0"/>
              </a:rPr>
              <a:t>.</a:t>
            </a:r>
          </a:p>
          <a:p>
            <a:pPr algn="just"/>
            <a:r>
              <a:rPr lang="pt-BR" sz="1200" dirty="0">
                <a:solidFill>
                  <a:srgbClr val="222222"/>
                </a:solidFill>
                <a:latin typeface="+mn-lt"/>
                <a:cs typeface="Times New Roman" panose="02020603050405020304" pitchFamily="18" charset="0"/>
              </a:rPr>
              <a:t> </a:t>
            </a:r>
          </a:p>
          <a:p>
            <a:pPr algn="just"/>
            <a:r>
              <a:rPr lang="pt-BR" sz="1200" dirty="0">
                <a:solidFill>
                  <a:srgbClr val="222222"/>
                </a:solidFill>
                <a:latin typeface="+mn-lt"/>
                <a:cs typeface="Times New Roman" panose="02020603050405020304" pitchFamily="18" charset="0"/>
              </a:rPr>
              <a:t>A tabela 6 apresenta a relação de repasses mensais efetuados pela SES/SP para a AFIP-OSS durante os meses de Abril a Junho de 2020. O valor total repassado foi </a:t>
            </a:r>
            <a:r>
              <a:rPr lang="pt-BR" sz="1200" b="1" dirty="0">
                <a:solidFill>
                  <a:srgbClr val="222222"/>
                </a:solidFill>
                <a:latin typeface="+mn-lt"/>
                <a:cs typeface="Times New Roman" panose="02020603050405020304" pitchFamily="18" charset="0"/>
              </a:rPr>
              <a:t>de R$ 3.748.320,00, 53,15% </a:t>
            </a:r>
            <a:r>
              <a:rPr lang="pt-BR" sz="1200" dirty="0">
                <a:solidFill>
                  <a:srgbClr val="222222"/>
                </a:solidFill>
                <a:latin typeface="+mn-lt"/>
                <a:cs typeface="Times New Roman" panose="02020603050405020304" pitchFamily="18" charset="0"/>
              </a:rPr>
              <a:t>a menos que o valor estimado no referido Termo Aditivo. </a:t>
            </a: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3" name="Retângulo 2"/>
          <p:cNvSpPr/>
          <p:nvPr/>
        </p:nvSpPr>
        <p:spPr>
          <a:xfrm>
            <a:off x="5863240" y="4110852"/>
            <a:ext cx="4749965" cy="323165"/>
          </a:xfrm>
          <a:prstGeom prst="rect">
            <a:avLst/>
          </a:prstGeom>
        </p:spPr>
        <p:txBody>
          <a:bodyPr wrap="square">
            <a:spAutoFit/>
          </a:bodyPr>
          <a:lstStyle/>
          <a:p>
            <a:pPr algn="just">
              <a:lnSpc>
                <a:spcPct val="150000"/>
              </a:lnSpc>
            </a:pPr>
            <a:r>
              <a:rPr lang="pt-BR" altLang="pt-BR" sz="1000" dirty="0">
                <a:ea typeface="Arial Unicode MS" panose="020B0604020202020204" pitchFamily="34" charset="-128"/>
                <a:cs typeface="Arial Unicode MS" panose="020B0604020202020204" pitchFamily="34" charset="-128"/>
              </a:rPr>
              <a:t>Fonte: Secretaria de Estado da Saúde de São Paulo – Sistema Reglab ® 2020</a:t>
            </a:r>
          </a:p>
        </p:txBody>
      </p:sp>
      <p:pic>
        <p:nvPicPr>
          <p:cNvPr id="7" name="Imagem 6"/>
          <p:cNvPicPr>
            <a:picLocks noChangeAspect="1"/>
          </p:cNvPicPr>
          <p:nvPr/>
        </p:nvPicPr>
        <p:blipFill>
          <a:blip r:embed="rId3"/>
          <a:stretch>
            <a:fillRect/>
          </a:stretch>
        </p:blipFill>
        <p:spPr>
          <a:xfrm>
            <a:off x="4185168" y="1808253"/>
            <a:ext cx="6982841" cy="1831986"/>
          </a:xfrm>
          <a:prstGeom prst="rect">
            <a:avLst/>
          </a:prstGeom>
        </p:spPr>
      </p:pic>
    </p:spTree>
    <p:extLst>
      <p:ext uri="{BB962C8B-B14F-4D97-AF65-F5344CB8AC3E}">
        <p14:creationId xmlns:p14="http://schemas.microsoft.com/office/powerpoint/2010/main" val="2700708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Julho de 2020 está representada no quadro 6.</a:t>
            </a:r>
          </a:p>
        </p:txBody>
      </p:sp>
      <p:sp>
        <p:nvSpPr>
          <p:cNvPr id="12" name="Retângulo 11">
            <a:extLst>
              <a:ext uri="{FF2B5EF4-FFF2-40B4-BE49-F238E27FC236}">
                <a16:creationId xmlns:a16="http://schemas.microsoft.com/office/drawing/2014/main" id="{249A347E-426C-4A63-8968-F2E32A2EEDD4}"/>
              </a:ext>
            </a:extLst>
          </p:cNvPr>
          <p:cNvSpPr/>
          <p:nvPr/>
        </p:nvSpPr>
        <p:spPr>
          <a:xfrm>
            <a:off x="5653987" y="109949"/>
            <a:ext cx="5194636" cy="369332"/>
          </a:xfrm>
          <a:prstGeom prst="rect">
            <a:avLst/>
          </a:prstGeom>
        </p:spPr>
        <p:txBody>
          <a:bodyPr wrap="square">
            <a:spAutoFit/>
          </a:bodyPr>
          <a:lstStyle/>
          <a:p>
            <a:pPr algn="just">
              <a:lnSpc>
                <a:spcPct val="150000"/>
              </a:lnSpc>
              <a:spcAft>
                <a:spcPts val="0"/>
              </a:spcAft>
              <a:defRPr/>
            </a:pPr>
            <a:r>
              <a:rPr lang="pt-BR" sz="1000" dirty="0">
                <a:ea typeface="Arial Unicode MS"/>
              </a:rPr>
              <a:t> </a:t>
            </a:r>
            <a:r>
              <a:rPr lang="pt-BR" sz="1200" dirty="0">
                <a:ea typeface="Arial Unicode MS"/>
              </a:rPr>
              <a:t>Quadro 6 – Demonstrativo de Fluxo de Caixa CEAC Norte – Janeiro a Julho 2020</a:t>
            </a:r>
            <a:endParaRPr lang="pt-BR" sz="12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6567093" y="5194649"/>
            <a:ext cx="6096000" cy="230832"/>
          </a:xfrm>
          <a:prstGeom prst="rect">
            <a:avLst/>
          </a:prstGeom>
        </p:spPr>
        <p:txBody>
          <a:bodyPr>
            <a:spAutoFit/>
          </a:bodyPr>
          <a:lstStyle/>
          <a:p>
            <a:r>
              <a:rPr lang="pt-BR" sz="900" i="1" u="sng" dirty="0">
                <a:solidFill>
                  <a:srgbClr val="0000FF"/>
                </a:solidFill>
                <a:latin typeface="Arial" panose="020B0604020202020204" pitchFamily="34" charset="0"/>
                <a:ea typeface="Arial Unicode MS" panose="020B0604020202020204"/>
                <a:hlinkClick r:id="rId3"/>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23/06/2021 15h20min</a:t>
            </a:r>
            <a:endParaRPr lang="pt-BR" sz="900" dirty="0"/>
          </a:p>
        </p:txBody>
      </p:sp>
      <p:graphicFrame>
        <p:nvGraphicFramePr>
          <p:cNvPr id="10" name="Tabela 9"/>
          <p:cNvGraphicFramePr>
            <a:graphicFrameLocks noGrp="1"/>
          </p:cNvGraphicFramePr>
          <p:nvPr>
            <p:extLst>
              <p:ext uri="{D42A27DB-BD31-4B8C-83A1-F6EECF244321}">
                <p14:modId xmlns:p14="http://schemas.microsoft.com/office/powerpoint/2010/main" val="2778529137"/>
              </p:ext>
            </p:extLst>
          </p:nvPr>
        </p:nvGraphicFramePr>
        <p:xfrm>
          <a:off x="4358705" y="809625"/>
          <a:ext cx="7493434" cy="4351337"/>
        </p:xfrm>
        <a:graphic>
          <a:graphicData uri="http://schemas.openxmlformats.org/drawingml/2006/table">
            <a:tbl>
              <a:tblPr/>
              <a:tblGrid>
                <a:gridCol w="1766291">
                  <a:extLst>
                    <a:ext uri="{9D8B030D-6E8A-4147-A177-3AD203B41FA5}">
                      <a16:colId xmlns:a16="http://schemas.microsoft.com/office/drawing/2014/main" val="20000"/>
                    </a:ext>
                  </a:extLst>
                </a:gridCol>
                <a:gridCol w="702260">
                  <a:extLst>
                    <a:ext uri="{9D8B030D-6E8A-4147-A177-3AD203B41FA5}">
                      <a16:colId xmlns:a16="http://schemas.microsoft.com/office/drawing/2014/main" val="20001"/>
                    </a:ext>
                  </a:extLst>
                </a:gridCol>
                <a:gridCol w="702260">
                  <a:extLst>
                    <a:ext uri="{9D8B030D-6E8A-4147-A177-3AD203B41FA5}">
                      <a16:colId xmlns:a16="http://schemas.microsoft.com/office/drawing/2014/main" val="20002"/>
                    </a:ext>
                  </a:extLst>
                </a:gridCol>
                <a:gridCol w="702260">
                  <a:extLst>
                    <a:ext uri="{9D8B030D-6E8A-4147-A177-3AD203B41FA5}">
                      <a16:colId xmlns:a16="http://schemas.microsoft.com/office/drawing/2014/main" val="20003"/>
                    </a:ext>
                  </a:extLst>
                </a:gridCol>
                <a:gridCol w="702260">
                  <a:extLst>
                    <a:ext uri="{9D8B030D-6E8A-4147-A177-3AD203B41FA5}">
                      <a16:colId xmlns:a16="http://schemas.microsoft.com/office/drawing/2014/main" val="20004"/>
                    </a:ext>
                  </a:extLst>
                </a:gridCol>
                <a:gridCol w="702260">
                  <a:extLst>
                    <a:ext uri="{9D8B030D-6E8A-4147-A177-3AD203B41FA5}">
                      <a16:colId xmlns:a16="http://schemas.microsoft.com/office/drawing/2014/main" val="20005"/>
                    </a:ext>
                  </a:extLst>
                </a:gridCol>
                <a:gridCol w="702260">
                  <a:extLst>
                    <a:ext uri="{9D8B030D-6E8A-4147-A177-3AD203B41FA5}">
                      <a16:colId xmlns:a16="http://schemas.microsoft.com/office/drawing/2014/main" val="20006"/>
                    </a:ext>
                  </a:extLst>
                </a:gridCol>
                <a:gridCol w="755462">
                  <a:extLst>
                    <a:ext uri="{9D8B030D-6E8A-4147-A177-3AD203B41FA5}">
                      <a16:colId xmlns:a16="http://schemas.microsoft.com/office/drawing/2014/main" val="20007"/>
                    </a:ext>
                  </a:extLst>
                </a:gridCol>
                <a:gridCol w="758121">
                  <a:extLst>
                    <a:ext uri="{9D8B030D-6E8A-4147-A177-3AD203B41FA5}">
                      <a16:colId xmlns:a16="http://schemas.microsoft.com/office/drawing/2014/main" val="20008"/>
                    </a:ext>
                  </a:extLst>
                </a:gridCol>
              </a:tblGrid>
              <a:tr h="149547">
                <a:tc gridSpan="9">
                  <a:txBody>
                    <a:bodyPr/>
                    <a:lstStyle/>
                    <a:p>
                      <a:pPr algn="ctr" fontAlgn="ctr"/>
                      <a:r>
                        <a:rPr lang="pt-BR" sz="900" b="0" i="0" u="none" strike="noStrike">
                          <a:solidFill>
                            <a:srgbClr val="000000"/>
                          </a:solidFill>
                          <a:effectLst/>
                          <a:latin typeface="Calibri" panose="020F0502020204030204" pitchFamily="34" charset="0"/>
                        </a:rPr>
                        <a:t>Relatório - Gestão em Saúde - Data: 23/05/2021 15:20</a:t>
                      </a:r>
                    </a:p>
                  </a:txBody>
                  <a:tcPr marL="8040" marR="8040" marT="8040" marB="0" anchor="ctr">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36683">
                <a:tc gridSpan="9">
                  <a:txBody>
                    <a:bodyPr/>
                    <a:lstStyle/>
                    <a:p>
                      <a:pPr algn="ctr" fontAlgn="ctr"/>
                      <a:r>
                        <a:rPr lang="pt-BR" sz="700" b="0" i="0" u="none" strike="noStrike">
                          <a:solidFill>
                            <a:srgbClr val="000000"/>
                          </a:solidFill>
                          <a:effectLst/>
                          <a:latin typeface="Calibri" panose="020F0502020204030204" pitchFamily="34" charset="0"/>
                        </a:rPr>
                        <a:t>Relatório - Demonstrativo do Fluxo de Caixa</a:t>
                      </a:r>
                    </a:p>
                  </a:txBody>
                  <a:tcPr marL="8040" marR="8040" marT="8040" marB="0" anchor="ctr">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136683">
                <a:tc gridSpan="9">
                  <a:txBody>
                    <a:bodyPr/>
                    <a:lstStyle/>
                    <a:p>
                      <a:pPr algn="ctr" fontAlgn="ctr"/>
                      <a:r>
                        <a:rPr lang="pt-BR" sz="700" b="0" i="0" u="none" strike="noStrike">
                          <a:solidFill>
                            <a:srgbClr val="000000"/>
                          </a:solidFill>
                          <a:effectLst/>
                          <a:latin typeface="Calibri" panose="020F0502020204030204" pitchFamily="34" charset="0"/>
                        </a:rPr>
                        <a:t>CEAC NORTE 2 - Período: De 01 até 07/2020</a:t>
                      </a:r>
                    </a:p>
                  </a:txBody>
                  <a:tcPr marL="8040" marR="8040" marT="8040" marB="0" anchor="ctr">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2"/>
                  </a:ext>
                </a:extLst>
              </a:tr>
              <a:tr h="136683">
                <a:tc gridSpan="9">
                  <a:txBody>
                    <a:bodyPr/>
                    <a:lstStyle/>
                    <a:p>
                      <a:pPr algn="ctr" fontAlgn="ctr"/>
                      <a:r>
                        <a:rPr lang="pt-BR" sz="700" b="1" i="0" u="none" strike="noStrike">
                          <a:solidFill>
                            <a:srgbClr val="696969"/>
                          </a:solidFill>
                          <a:effectLst/>
                          <a:latin typeface="Calibri" panose="020F0502020204030204" pitchFamily="34" charset="0"/>
                        </a:rPr>
                        <a:t> 509 - Fluxo de Caixa </a:t>
                      </a:r>
                    </a:p>
                  </a:txBody>
                  <a:tcPr marL="8040" marR="8040" marT="8040"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CFCFCF"/>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3"/>
                  </a:ext>
                </a:extLst>
              </a:tr>
              <a:tr h="149547">
                <a:tc rowSpan="2">
                  <a:txBody>
                    <a:bodyPr/>
                    <a:lstStyle/>
                    <a:p>
                      <a:pPr algn="l" fontAlgn="ctr"/>
                      <a:r>
                        <a:rPr lang="pt-BR" sz="900" b="0" i="0" u="none" strike="noStrike">
                          <a:solidFill>
                            <a:srgbClr val="000000"/>
                          </a:solidFill>
                          <a:effectLst/>
                          <a:latin typeface="Calibri" panose="020F0502020204030204" pitchFamily="34" charset="0"/>
                        </a:rPr>
                        <a:t> </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900" b="0" i="0" u="none" strike="noStrike">
                          <a:solidFill>
                            <a:srgbClr val="000000"/>
                          </a:solidFill>
                          <a:effectLst/>
                          <a:latin typeface="Calibri" panose="020F0502020204030204" pitchFamily="34" charset="0"/>
                        </a:rPr>
                        <a:t>Janeiro</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900" b="0" i="0" u="none" strike="noStrike">
                          <a:solidFill>
                            <a:srgbClr val="000000"/>
                          </a:solidFill>
                          <a:effectLst/>
                          <a:latin typeface="Calibri" panose="020F0502020204030204" pitchFamily="34" charset="0"/>
                        </a:rPr>
                        <a:t>Fevereiro</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900" b="0" i="0" u="none" strike="noStrike">
                          <a:solidFill>
                            <a:srgbClr val="000000"/>
                          </a:solidFill>
                          <a:effectLst/>
                          <a:latin typeface="Calibri" panose="020F0502020204030204" pitchFamily="34" charset="0"/>
                        </a:rPr>
                        <a:t>Março</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900" b="0" i="0" u="none" strike="noStrike">
                          <a:solidFill>
                            <a:srgbClr val="000000"/>
                          </a:solidFill>
                          <a:effectLst/>
                          <a:latin typeface="Calibri" panose="020F0502020204030204" pitchFamily="34" charset="0"/>
                        </a:rPr>
                        <a:t>Abril</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900" b="0" i="0" u="none" strike="noStrike">
                          <a:solidFill>
                            <a:srgbClr val="000000"/>
                          </a:solidFill>
                          <a:effectLst/>
                          <a:latin typeface="Calibri" panose="020F0502020204030204" pitchFamily="34" charset="0"/>
                        </a:rPr>
                        <a:t>Maio</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900" b="0" i="0" u="none" strike="noStrike">
                          <a:solidFill>
                            <a:srgbClr val="000000"/>
                          </a:solidFill>
                          <a:effectLst/>
                          <a:latin typeface="Calibri" panose="020F0502020204030204" pitchFamily="34" charset="0"/>
                        </a:rPr>
                        <a:t>Junho</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900" b="0" i="0" u="none" strike="noStrike">
                          <a:solidFill>
                            <a:srgbClr val="000000"/>
                          </a:solidFill>
                          <a:effectLst/>
                          <a:latin typeface="Calibri" panose="020F0502020204030204" pitchFamily="34" charset="0"/>
                        </a:rPr>
                        <a:t>Julho</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900" b="0" i="0" u="none" strike="noStrike">
                          <a:solidFill>
                            <a:srgbClr val="000000"/>
                          </a:solidFill>
                          <a:effectLst/>
                          <a:latin typeface="Calibri" panose="020F0502020204030204" pitchFamily="34" charset="0"/>
                        </a:rPr>
                        <a:t>Total</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04"/>
                  </a:ext>
                </a:extLst>
              </a:tr>
              <a:tr h="149547">
                <a:tc vMerge="1">
                  <a:txBody>
                    <a:bodyPr/>
                    <a:lstStyle/>
                    <a:p>
                      <a:endParaRPr lang="pt-BR"/>
                    </a:p>
                  </a:txBody>
                  <a:tcPr/>
                </a:tc>
                <a:tc>
                  <a:txBody>
                    <a:bodyPr/>
                    <a:lstStyle/>
                    <a:p>
                      <a:pPr algn="l" fontAlgn="ctr"/>
                      <a:r>
                        <a:rPr lang="pt-BR" sz="900" b="0" i="0" u="none" strike="noStrike">
                          <a:solidFill>
                            <a:srgbClr val="000000"/>
                          </a:solidFill>
                          <a:effectLst/>
                          <a:latin typeface="Calibri" panose="020F0502020204030204" pitchFamily="34" charset="0"/>
                        </a:rPr>
                        <a:t>Valor</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900" b="0" i="0" u="none" strike="noStrike">
                          <a:solidFill>
                            <a:srgbClr val="000000"/>
                          </a:solidFill>
                          <a:effectLst/>
                          <a:latin typeface="Calibri" panose="020F0502020204030204" pitchFamily="34" charset="0"/>
                        </a:rPr>
                        <a:t>Valor</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900" b="0" i="0" u="none" strike="noStrike">
                          <a:solidFill>
                            <a:srgbClr val="000000"/>
                          </a:solidFill>
                          <a:effectLst/>
                          <a:latin typeface="Calibri" panose="020F0502020204030204" pitchFamily="34" charset="0"/>
                        </a:rPr>
                        <a:t>Valor</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900" b="0" i="0" u="none" strike="noStrike">
                          <a:solidFill>
                            <a:srgbClr val="000000"/>
                          </a:solidFill>
                          <a:effectLst/>
                          <a:latin typeface="Calibri" panose="020F0502020204030204" pitchFamily="34" charset="0"/>
                        </a:rPr>
                        <a:t>Valor</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900" b="0" i="0" u="none" strike="noStrike">
                          <a:solidFill>
                            <a:srgbClr val="000000"/>
                          </a:solidFill>
                          <a:effectLst/>
                          <a:latin typeface="Calibri" panose="020F0502020204030204" pitchFamily="34" charset="0"/>
                        </a:rPr>
                        <a:t>Valor</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900" b="0" i="0" u="none" strike="noStrike">
                          <a:solidFill>
                            <a:srgbClr val="000000"/>
                          </a:solidFill>
                          <a:effectLst/>
                          <a:latin typeface="Calibri" panose="020F0502020204030204" pitchFamily="34" charset="0"/>
                        </a:rPr>
                        <a:t>Valor</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900" b="0" i="0" u="none" strike="noStrike">
                          <a:solidFill>
                            <a:srgbClr val="000000"/>
                          </a:solidFill>
                          <a:effectLst/>
                          <a:latin typeface="Calibri" panose="020F0502020204030204" pitchFamily="34" charset="0"/>
                        </a:rPr>
                        <a:t>Valor</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900" b="0" i="0" u="none" strike="noStrike">
                          <a:solidFill>
                            <a:srgbClr val="000000"/>
                          </a:solidFill>
                          <a:effectLst/>
                          <a:latin typeface="Calibri" panose="020F0502020204030204" pitchFamily="34" charset="0"/>
                        </a:rPr>
                        <a:t>Valor</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05"/>
                  </a:ext>
                </a:extLst>
              </a:tr>
              <a:tr h="149547">
                <a:tc>
                  <a:txBody>
                    <a:bodyPr/>
                    <a:lstStyle/>
                    <a:p>
                      <a:pPr algn="l" fontAlgn="ctr"/>
                      <a:r>
                        <a:rPr lang="pt-BR" sz="900" b="0" i="0" u="none" strike="noStrike">
                          <a:solidFill>
                            <a:srgbClr val="000000"/>
                          </a:solidFill>
                          <a:effectLst/>
                          <a:latin typeface="Calibri" panose="020F0502020204030204" pitchFamily="34" charset="0"/>
                        </a:rPr>
                        <a:t>Saldo do Mês Anterior</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631.620,36</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291.516,22</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1.358.059,71</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1.130.120,02</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438.727,29</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318.609,34</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336.110,14</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900" b="0" i="0" u="none" strike="noStrike">
                          <a:solidFill>
                            <a:srgbClr val="000000"/>
                          </a:solidFill>
                          <a:effectLst/>
                          <a:latin typeface="Calibri" panose="020F0502020204030204" pitchFamily="34" charset="0"/>
                        </a:rPr>
                        <a:t>-</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06"/>
                  </a:ext>
                </a:extLst>
              </a:tr>
              <a:tr h="149547">
                <a:tc>
                  <a:txBody>
                    <a:bodyPr/>
                    <a:lstStyle/>
                    <a:p>
                      <a:pPr algn="l" fontAlgn="ctr"/>
                      <a:r>
                        <a:rPr lang="pt-BR" sz="900" b="0" i="0" u="none" strike="noStrike">
                          <a:solidFill>
                            <a:srgbClr val="000000"/>
                          </a:solidFill>
                          <a:effectLst/>
                          <a:latin typeface="Calibri" panose="020F0502020204030204" pitchFamily="34" charset="0"/>
                        </a:rPr>
                        <a:t>RECEITAS</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900" b="0" i="0" u="none" strike="noStrike">
                          <a:solidFill>
                            <a:srgbClr val="000000"/>
                          </a:solidFill>
                          <a:effectLst/>
                          <a:latin typeface="Calibri" panose="020F0502020204030204" pitchFamily="34" charset="0"/>
                        </a:rPr>
                        <a:t>-</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900" b="0" i="0" u="none" strike="noStrike">
                          <a:solidFill>
                            <a:srgbClr val="000000"/>
                          </a:solidFill>
                          <a:effectLst/>
                          <a:latin typeface="Calibri" panose="020F0502020204030204" pitchFamily="34" charset="0"/>
                        </a:rPr>
                        <a:t>-</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900" b="0" i="0" u="none" strike="noStrike">
                          <a:solidFill>
                            <a:srgbClr val="000000"/>
                          </a:solidFill>
                          <a:effectLst/>
                          <a:latin typeface="Calibri" panose="020F0502020204030204" pitchFamily="34" charset="0"/>
                        </a:rPr>
                        <a:t>-</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900" b="0" i="0" u="none" strike="noStrike">
                          <a:solidFill>
                            <a:srgbClr val="000000"/>
                          </a:solidFill>
                          <a:effectLst/>
                          <a:latin typeface="Calibri" panose="020F0502020204030204" pitchFamily="34" charset="0"/>
                        </a:rPr>
                        <a:t>-</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900" b="0" i="0" u="none" strike="noStrike">
                          <a:solidFill>
                            <a:srgbClr val="000000"/>
                          </a:solidFill>
                          <a:effectLst/>
                          <a:latin typeface="Calibri" panose="020F0502020204030204" pitchFamily="34" charset="0"/>
                        </a:rPr>
                        <a:t>-</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900" b="0" i="0" u="none" strike="noStrike">
                          <a:solidFill>
                            <a:srgbClr val="000000"/>
                          </a:solidFill>
                          <a:effectLst/>
                          <a:latin typeface="Calibri" panose="020F0502020204030204" pitchFamily="34" charset="0"/>
                        </a:rPr>
                        <a:t>-</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900" b="0" i="0" u="none" strike="noStrike">
                          <a:solidFill>
                            <a:srgbClr val="000000"/>
                          </a:solidFill>
                          <a:effectLst/>
                          <a:latin typeface="Calibri" panose="020F0502020204030204" pitchFamily="34" charset="0"/>
                        </a:rPr>
                        <a:t>-</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900" b="0" i="0" u="none" strike="noStrike">
                          <a:solidFill>
                            <a:srgbClr val="000000"/>
                          </a:solidFill>
                          <a:effectLst/>
                          <a:latin typeface="Calibri" panose="020F0502020204030204" pitchFamily="34" charset="0"/>
                        </a:rPr>
                        <a:t>-</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07"/>
                  </a:ext>
                </a:extLst>
              </a:tr>
              <a:tr h="149547">
                <a:tc>
                  <a:txBody>
                    <a:bodyPr/>
                    <a:lstStyle/>
                    <a:p>
                      <a:pPr algn="l" fontAlgn="ctr"/>
                      <a:r>
                        <a:rPr lang="pt-BR" sz="900" b="0" i="0" u="none" strike="noStrike">
                          <a:solidFill>
                            <a:srgbClr val="000000"/>
                          </a:solidFill>
                          <a:effectLst/>
                          <a:latin typeface="Calibri" panose="020F0502020204030204" pitchFamily="34" charset="0"/>
                        </a:rPr>
                        <a:t>Contrato de Gestão / Convênio</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4.248.768,56</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4.866.753,88</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4.502.404,02</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4.117.651,17</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4.984.854,40</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5.504.374,40</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5.707.574,40</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33.932.380,83</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08"/>
                  </a:ext>
                </a:extLst>
              </a:tr>
              <a:tr h="149547">
                <a:tc>
                  <a:txBody>
                    <a:bodyPr/>
                    <a:lstStyle/>
                    <a:p>
                      <a:pPr algn="l" fontAlgn="ctr"/>
                      <a:r>
                        <a:rPr lang="pt-BR" sz="900" b="0" i="0" u="none" strike="noStrike">
                          <a:solidFill>
                            <a:srgbClr val="000000"/>
                          </a:solidFill>
                          <a:effectLst/>
                          <a:latin typeface="Calibri" panose="020F0502020204030204" pitchFamily="34" charset="0"/>
                        </a:rPr>
                        <a:t>Receitas Financeiras</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699,28</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1.265,25</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2.983,12</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586,88</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512,89</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395,04</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369,19</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6.811,65</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09"/>
                  </a:ext>
                </a:extLst>
              </a:tr>
              <a:tr h="149547">
                <a:tc>
                  <a:txBody>
                    <a:bodyPr/>
                    <a:lstStyle/>
                    <a:p>
                      <a:pPr algn="l" fontAlgn="ctr"/>
                      <a:r>
                        <a:rPr lang="pt-BR" sz="900" b="1" i="0" u="none" strike="noStrike">
                          <a:solidFill>
                            <a:srgbClr val="000000"/>
                          </a:solidFill>
                          <a:effectLst/>
                          <a:latin typeface="Calibri" panose="020F0502020204030204" pitchFamily="34" charset="0"/>
                        </a:rPr>
                        <a:t>Total</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4.249.467,84</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4.868.019,13</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4.505.387,14</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4.118.238,05</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4.985.367,29</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5.530.178,58</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5.707.943,59</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33.964.601,62</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10"/>
                  </a:ext>
                </a:extLst>
              </a:tr>
              <a:tr h="149547">
                <a:tc>
                  <a:txBody>
                    <a:bodyPr/>
                    <a:lstStyle/>
                    <a:p>
                      <a:pPr algn="l" fontAlgn="ctr"/>
                      <a:r>
                        <a:rPr lang="pt-BR" sz="900" b="0" i="0" u="none" strike="noStrike">
                          <a:solidFill>
                            <a:srgbClr val="000000"/>
                          </a:solidFill>
                          <a:effectLst/>
                          <a:latin typeface="Calibri" panose="020F0502020204030204" pitchFamily="34" charset="0"/>
                        </a:rPr>
                        <a:t>DESPESAS</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900" b="0" i="0" u="none" strike="noStrike">
                          <a:solidFill>
                            <a:srgbClr val="000000"/>
                          </a:solidFill>
                          <a:effectLst/>
                          <a:latin typeface="Calibri" panose="020F0502020204030204" pitchFamily="34" charset="0"/>
                        </a:rPr>
                        <a:t>-</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900" b="0" i="0" u="none" strike="noStrike">
                          <a:solidFill>
                            <a:srgbClr val="000000"/>
                          </a:solidFill>
                          <a:effectLst/>
                          <a:latin typeface="Calibri" panose="020F0502020204030204" pitchFamily="34" charset="0"/>
                        </a:rPr>
                        <a:t>-</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900" b="0" i="0" u="none" strike="noStrike">
                          <a:solidFill>
                            <a:srgbClr val="000000"/>
                          </a:solidFill>
                          <a:effectLst/>
                          <a:latin typeface="Calibri" panose="020F0502020204030204" pitchFamily="34" charset="0"/>
                        </a:rPr>
                        <a:t>-</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900" b="0" i="0" u="none" strike="noStrike">
                          <a:solidFill>
                            <a:srgbClr val="000000"/>
                          </a:solidFill>
                          <a:effectLst/>
                          <a:latin typeface="Calibri" panose="020F0502020204030204" pitchFamily="34" charset="0"/>
                        </a:rPr>
                        <a:t>-</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900" b="0" i="0" u="none" strike="noStrike">
                          <a:solidFill>
                            <a:srgbClr val="000000"/>
                          </a:solidFill>
                          <a:effectLst/>
                          <a:latin typeface="Calibri" panose="020F0502020204030204" pitchFamily="34" charset="0"/>
                        </a:rPr>
                        <a:t>-</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900" b="0" i="0" u="none" strike="noStrike">
                          <a:solidFill>
                            <a:srgbClr val="000000"/>
                          </a:solidFill>
                          <a:effectLst/>
                          <a:latin typeface="Calibri" panose="020F0502020204030204" pitchFamily="34" charset="0"/>
                        </a:rPr>
                        <a:t>-</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900" b="0" i="0" u="none" strike="noStrike">
                          <a:solidFill>
                            <a:srgbClr val="000000"/>
                          </a:solidFill>
                          <a:effectLst/>
                          <a:latin typeface="Calibri" panose="020F0502020204030204" pitchFamily="34" charset="0"/>
                        </a:rPr>
                        <a:t>-</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900" b="0" i="0" u="none" strike="noStrike">
                          <a:solidFill>
                            <a:srgbClr val="000000"/>
                          </a:solidFill>
                          <a:effectLst/>
                          <a:latin typeface="Calibri" panose="020F0502020204030204" pitchFamily="34" charset="0"/>
                        </a:rPr>
                        <a:t>-</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11"/>
                  </a:ext>
                </a:extLst>
              </a:tr>
              <a:tr h="149547">
                <a:tc>
                  <a:txBody>
                    <a:bodyPr/>
                    <a:lstStyle/>
                    <a:p>
                      <a:pPr algn="l" fontAlgn="ctr"/>
                      <a:r>
                        <a:rPr lang="pt-BR" sz="900" b="1" i="0" u="none" strike="noStrike">
                          <a:solidFill>
                            <a:srgbClr val="000000"/>
                          </a:solidFill>
                          <a:effectLst/>
                          <a:latin typeface="Calibri" panose="020F0502020204030204" pitchFamily="34" charset="0"/>
                        </a:rPr>
                        <a:t>Pessoal (CLT)</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1.243.874,93</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1.371.688,21</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1.395.117,33</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1.283.272,44</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1.213.387,37</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1.252.942,24</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1.304.259,86</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9.064.542,38</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12"/>
                  </a:ext>
                </a:extLst>
              </a:tr>
              <a:tr h="149547">
                <a:tc>
                  <a:txBody>
                    <a:bodyPr/>
                    <a:lstStyle/>
                    <a:p>
                      <a:pPr algn="l" fontAlgn="ctr"/>
                      <a:r>
                        <a:rPr lang="pt-BR" sz="900" b="0" i="0" u="none" strike="noStrike">
                          <a:solidFill>
                            <a:srgbClr val="000000"/>
                          </a:solidFill>
                          <a:effectLst/>
                          <a:latin typeface="Calibri" panose="020F0502020204030204" pitchFamily="34" charset="0"/>
                        </a:rPr>
                        <a:t>Salários</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1.292.963,56</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1.250.477,99</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1.331.360,10</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1.179.198,06</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1.206.935,91</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1.198.893,52</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1.228.999,52</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8.688.828,66</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13"/>
                  </a:ext>
                </a:extLst>
              </a:tr>
              <a:tr h="149547">
                <a:tc>
                  <a:txBody>
                    <a:bodyPr/>
                    <a:lstStyle/>
                    <a:p>
                      <a:pPr algn="l" fontAlgn="ctr"/>
                      <a:r>
                        <a:rPr lang="pt-BR" sz="900" b="0" i="0" u="none" strike="noStrike">
                          <a:solidFill>
                            <a:srgbClr val="000000"/>
                          </a:solidFill>
                          <a:effectLst/>
                          <a:latin typeface="Calibri" panose="020F0502020204030204" pitchFamily="34" charset="0"/>
                        </a:rPr>
                        <a:t>13º</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20.594,38</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9,54</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173,75</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372,35</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0</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332,01</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181,97</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21.664,00</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14"/>
                  </a:ext>
                </a:extLst>
              </a:tr>
              <a:tr h="149547">
                <a:tc>
                  <a:txBody>
                    <a:bodyPr/>
                    <a:lstStyle/>
                    <a:p>
                      <a:pPr algn="l" fontAlgn="ctr"/>
                      <a:r>
                        <a:rPr lang="pt-BR" sz="900" b="0" i="0" u="none" strike="noStrike">
                          <a:solidFill>
                            <a:srgbClr val="000000"/>
                          </a:solidFill>
                          <a:effectLst/>
                          <a:latin typeface="Calibri" panose="020F0502020204030204" pitchFamily="34" charset="0"/>
                        </a:rPr>
                        <a:t>Férias</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140.396,13</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121.200,68</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63.583,48</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93.373,52</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5.451,46</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53.186,71</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75.078,37</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552.270,35</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15"/>
                  </a:ext>
                </a:extLst>
              </a:tr>
              <a:tr h="149547">
                <a:tc>
                  <a:txBody>
                    <a:bodyPr/>
                    <a:lstStyle/>
                    <a:p>
                      <a:pPr algn="l" fontAlgn="ctr"/>
                      <a:r>
                        <a:rPr lang="pt-BR" sz="900" b="0" i="0" u="none" strike="noStrike">
                          <a:solidFill>
                            <a:srgbClr val="000000"/>
                          </a:solidFill>
                          <a:effectLst/>
                          <a:latin typeface="Calibri" panose="020F0502020204030204" pitchFamily="34" charset="0"/>
                        </a:rPr>
                        <a:t>Outros</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-210.079,14</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0</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0</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10.328,51</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1.000,00</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530</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0</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-198.220,63</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16"/>
                  </a:ext>
                </a:extLst>
              </a:tr>
              <a:tr h="329647">
                <a:tc>
                  <a:txBody>
                    <a:bodyPr/>
                    <a:lstStyle/>
                    <a:p>
                      <a:pPr algn="l" fontAlgn="ctr"/>
                      <a:r>
                        <a:rPr lang="pt-BR" sz="900" b="0" i="0" u="none" strike="noStrike">
                          <a:solidFill>
                            <a:srgbClr val="000000"/>
                          </a:solidFill>
                          <a:effectLst/>
                          <a:latin typeface="Calibri" panose="020F0502020204030204" pitchFamily="34" charset="0"/>
                        </a:rPr>
                        <a:t>Terceiros (Serviços/Locação Equipamentos)</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314.976,53</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281.056,13</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371.386,92</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300.834,71</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278.059,38</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273.826,98</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284.621,89</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2.104.762,54</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17"/>
                  </a:ext>
                </a:extLst>
              </a:tr>
              <a:tr h="149547">
                <a:tc>
                  <a:txBody>
                    <a:bodyPr/>
                    <a:lstStyle/>
                    <a:p>
                      <a:pPr algn="l" fontAlgn="ctr"/>
                      <a:r>
                        <a:rPr lang="pt-BR" sz="900" b="0" i="0" u="none" strike="noStrike">
                          <a:solidFill>
                            <a:srgbClr val="000000"/>
                          </a:solidFill>
                          <a:effectLst/>
                          <a:latin typeface="Calibri" panose="020F0502020204030204" pitchFamily="34" charset="0"/>
                        </a:rPr>
                        <a:t>Materiais</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1.105.775,54</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647.807,03</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727.469,02</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1.244.692,84</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957.779,77</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1.233.823,88</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1.457.749,04</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7.375.097,12</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18"/>
                  </a:ext>
                </a:extLst>
              </a:tr>
              <a:tr h="149547">
                <a:tc>
                  <a:txBody>
                    <a:bodyPr/>
                    <a:lstStyle/>
                    <a:p>
                      <a:pPr algn="l" fontAlgn="ctr"/>
                      <a:r>
                        <a:rPr lang="pt-BR" sz="900" b="0" i="0" u="none" strike="noStrike">
                          <a:solidFill>
                            <a:srgbClr val="000000"/>
                          </a:solidFill>
                          <a:effectLst/>
                          <a:latin typeface="Calibri" panose="020F0502020204030204" pitchFamily="34" charset="0"/>
                        </a:rPr>
                        <a:t>Investimentos</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5.459,00</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6.763,42</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5.624,11</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1.738,80</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611,9</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3.477,60</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638,67</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24.313,50</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19"/>
                  </a:ext>
                </a:extLst>
              </a:tr>
              <a:tr h="329647">
                <a:tc>
                  <a:txBody>
                    <a:bodyPr/>
                    <a:lstStyle/>
                    <a:p>
                      <a:pPr algn="l" fontAlgn="ctr"/>
                      <a:r>
                        <a:rPr lang="pt-BR" sz="900" b="0" i="0" u="none" strike="noStrike">
                          <a:solidFill>
                            <a:srgbClr val="000000"/>
                          </a:solidFill>
                          <a:effectLst/>
                          <a:latin typeface="Calibri" panose="020F0502020204030204" pitchFamily="34" charset="0"/>
                        </a:rPr>
                        <a:t>Utilidade Pública (água, energia, telefone, gas)</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6.598,71</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6.659,78</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6.549,31</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6.899,13</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5.118,27</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5.117,45</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5.291,03</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42.233,68</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20"/>
                  </a:ext>
                </a:extLst>
              </a:tr>
              <a:tr h="149547">
                <a:tc>
                  <a:txBody>
                    <a:bodyPr/>
                    <a:lstStyle/>
                    <a:p>
                      <a:pPr algn="l" fontAlgn="ctr"/>
                      <a:r>
                        <a:rPr lang="pt-BR" sz="900" b="0" i="0" u="none" strike="noStrike">
                          <a:solidFill>
                            <a:srgbClr val="000000"/>
                          </a:solidFill>
                          <a:effectLst/>
                          <a:latin typeface="Calibri" panose="020F0502020204030204" pitchFamily="34" charset="0"/>
                        </a:rPr>
                        <a:t>Financeiras</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4.811,38</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2.424,90</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3.144,41</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4.376,59</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2.052,00</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2.009,75</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7.318,58</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26.137,61</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21"/>
                  </a:ext>
                </a:extLst>
              </a:tr>
              <a:tr h="149547">
                <a:tc>
                  <a:txBody>
                    <a:bodyPr/>
                    <a:lstStyle/>
                    <a:p>
                      <a:pPr algn="l" fontAlgn="ctr"/>
                      <a:r>
                        <a:rPr lang="pt-BR" sz="900" b="0" i="0" u="none" strike="noStrike">
                          <a:solidFill>
                            <a:srgbClr val="000000"/>
                          </a:solidFill>
                          <a:effectLst/>
                          <a:latin typeface="Calibri" panose="020F0502020204030204" pitchFamily="34" charset="0"/>
                        </a:rPr>
                        <a:t>Outras despesas</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1.908.075,89</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1.485.076,17</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2.224.035,73</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1.967.816,27</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2.648.476,55</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2.741.479,88</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2.722.894,79</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15.697.855,28</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22"/>
                  </a:ext>
                </a:extLst>
              </a:tr>
              <a:tr h="149547">
                <a:tc>
                  <a:txBody>
                    <a:bodyPr/>
                    <a:lstStyle/>
                    <a:p>
                      <a:pPr algn="l" fontAlgn="ctr"/>
                      <a:r>
                        <a:rPr lang="pt-BR" sz="900" b="1" i="0" u="none" strike="noStrike">
                          <a:solidFill>
                            <a:srgbClr val="000000"/>
                          </a:solidFill>
                          <a:effectLst/>
                          <a:latin typeface="Calibri" panose="020F0502020204030204" pitchFamily="34" charset="0"/>
                        </a:rPr>
                        <a:t>Total</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4.589.571,98</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3.801.475,64</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4.733.326,83</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4.809.630,78</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5.105.485,24</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5.512.677,78</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5.782.773,86</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34.334.942,11</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23"/>
                  </a:ext>
                </a:extLst>
              </a:tr>
              <a:tr h="149547">
                <a:tc>
                  <a:txBody>
                    <a:bodyPr/>
                    <a:lstStyle/>
                    <a:p>
                      <a:pPr algn="l" fontAlgn="ctr"/>
                      <a:r>
                        <a:rPr lang="pt-BR" sz="900" b="1" i="0" u="none" strike="noStrike">
                          <a:solidFill>
                            <a:srgbClr val="000000"/>
                          </a:solidFill>
                          <a:effectLst/>
                          <a:latin typeface="Calibri" panose="020F0502020204030204" pitchFamily="34" charset="0"/>
                        </a:rPr>
                        <a:t>Saldo do mês (Receitas-despesas)</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-340.104,14</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1.066.543,49</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-227.939,69</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-691.392,73</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-120.117,95</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17.500,80</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-74.830,27</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-370.340,49</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24"/>
                  </a:ext>
                </a:extLst>
              </a:tr>
              <a:tr h="291054">
                <a:tc>
                  <a:txBody>
                    <a:bodyPr/>
                    <a:lstStyle/>
                    <a:p>
                      <a:pPr algn="l" fontAlgn="ctr"/>
                      <a:r>
                        <a:rPr lang="pt-BR" sz="900" b="1" i="0" u="none" strike="noStrike">
                          <a:solidFill>
                            <a:srgbClr val="000000"/>
                          </a:solidFill>
                          <a:effectLst/>
                          <a:latin typeface="Calibri" panose="020F0502020204030204" pitchFamily="34" charset="0"/>
                        </a:rPr>
                        <a:t>SALDO FINAL (SD Anterior +Receitas - Despesas)</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291.516,22</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1.358.059,71</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1.130.120,02</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438.727,29</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318.609,34</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336.110,14</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900" b="1" i="0" u="none" strike="noStrike">
                          <a:solidFill>
                            <a:srgbClr val="000000"/>
                          </a:solidFill>
                          <a:effectLst/>
                          <a:latin typeface="Calibri" panose="020F0502020204030204" pitchFamily="34" charset="0"/>
                        </a:rPr>
                        <a:t>261.279,87</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900" b="0" i="0" u="none" strike="noStrike" dirty="0">
                          <a:solidFill>
                            <a:srgbClr val="000000"/>
                          </a:solidFill>
                          <a:effectLst/>
                          <a:latin typeface="Calibri" panose="020F0502020204030204" pitchFamily="34" charset="0"/>
                        </a:rPr>
                        <a:t>-</a:t>
                      </a:r>
                    </a:p>
                  </a:txBody>
                  <a:tcPr marL="8040" marR="8040" marT="804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72827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sp>
        <p:nvSpPr>
          <p:cNvPr id="7" name="Retângulo 6">
            <a:extLst>
              <a:ext uri="{FF2B5EF4-FFF2-40B4-BE49-F238E27FC236}">
                <a16:creationId xmlns:a16="http://schemas.microsoft.com/office/drawing/2014/main" id="{C8E3C6BB-D2C3-4347-BACB-6823038D5ADD}"/>
              </a:ext>
            </a:extLst>
          </p:cNvPr>
          <p:cNvSpPr/>
          <p:nvPr/>
        </p:nvSpPr>
        <p:spPr>
          <a:xfrm>
            <a:off x="203200" y="2937135"/>
            <a:ext cx="3297382" cy="3415623"/>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a:t>
            </a:r>
            <a:r>
              <a:rPr lang="en-US" sz="1700" kern="1200" dirty="0" err="1">
                <a:solidFill>
                  <a:schemeClr val="bg1"/>
                </a:solidFill>
                <a:latin typeface="+mn-lt"/>
                <a:ea typeface="+mn-ea"/>
                <a:cs typeface="+mn-cs"/>
              </a:rPr>
              <a:t>prestação</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Contas</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foi</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realizada</a:t>
            </a:r>
            <a:r>
              <a:rPr lang="en-US" sz="1700" kern="1200" dirty="0">
                <a:solidFill>
                  <a:schemeClr val="bg1"/>
                </a:solidFill>
                <a:latin typeface="+mn-lt"/>
                <a:ea typeface="+mn-ea"/>
                <a:cs typeface="+mn-cs"/>
              </a:rPr>
              <a:t> por </a:t>
            </a:r>
            <a:r>
              <a:rPr lang="en-US" sz="1700" kern="1200" dirty="0" err="1">
                <a:solidFill>
                  <a:schemeClr val="bg1"/>
                </a:solidFill>
                <a:latin typeface="+mn-lt"/>
                <a:ea typeface="+mn-ea"/>
                <a:cs typeface="+mn-cs"/>
              </a:rPr>
              <a:t>meio</a:t>
            </a:r>
            <a:r>
              <a:rPr lang="en-US" sz="1700" kern="1200" dirty="0">
                <a:solidFill>
                  <a:schemeClr val="bg1"/>
                </a:solidFill>
                <a:latin typeface="+mn-lt"/>
                <a:ea typeface="+mn-ea"/>
                <a:cs typeface="+mn-cs"/>
              </a:rPr>
              <a:t> do Sistema de Gestão da </a:t>
            </a:r>
            <a:r>
              <a:rPr lang="en-US" sz="1700" kern="1200" dirty="0" err="1">
                <a:solidFill>
                  <a:schemeClr val="bg1"/>
                </a:solidFill>
                <a:latin typeface="+mn-lt"/>
                <a:ea typeface="+mn-ea"/>
                <a:cs typeface="+mn-cs"/>
              </a:rPr>
              <a:t>Secretaria</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Estadual</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Saúde</a:t>
            </a:r>
            <a:r>
              <a:rPr lang="en-US" sz="1700" kern="1200" dirty="0">
                <a:solidFill>
                  <a:schemeClr val="bg1"/>
                </a:solidFill>
                <a:latin typeface="+mn-lt"/>
                <a:ea typeface="+mn-ea"/>
                <a:cs typeface="+mn-cs"/>
              </a:rPr>
              <a:t> e </a:t>
            </a:r>
            <a:r>
              <a:rPr lang="en-US" sz="1700" kern="1200" dirty="0" err="1">
                <a:solidFill>
                  <a:schemeClr val="bg1"/>
                </a:solidFill>
                <a:latin typeface="+mn-lt"/>
                <a:ea typeface="+mn-ea"/>
                <a:cs typeface="+mn-cs"/>
              </a:rPr>
              <a:t>Demonstrativo</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Contábil</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Janeiro a </a:t>
            </a:r>
            <a:r>
              <a:rPr lang="en-US" sz="1700" dirty="0" err="1">
                <a:solidFill>
                  <a:schemeClr val="bg1"/>
                </a:solidFill>
              </a:rPr>
              <a:t>Julho</a:t>
            </a:r>
            <a:r>
              <a:rPr lang="en-US" sz="1700" kern="1200" dirty="0">
                <a:solidFill>
                  <a:schemeClr val="bg1"/>
                </a:solidFill>
                <a:latin typeface="+mn-lt"/>
                <a:ea typeface="+mn-ea"/>
                <a:cs typeface="+mn-cs"/>
              </a:rPr>
              <a:t> de 2020 </a:t>
            </a:r>
            <a:r>
              <a:rPr lang="en-US" sz="1700" kern="1200" dirty="0" err="1">
                <a:solidFill>
                  <a:schemeClr val="bg1"/>
                </a:solidFill>
                <a:latin typeface="+mn-lt"/>
                <a:ea typeface="+mn-ea"/>
                <a:cs typeface="+mn-cs"/>
              </a:rPr>
              <a:t>está</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representado</a:t>
            </a:r>
            <a:r>
              <a:rPr lang="en-US" sz="1700" kern="1200" dirty="0">
                <a:solidFill>
                  <a:schemeClr val="bg1"/>
                </a:solidFill>
                <a:latin typeface="+mn-lt"/>
                <a:ea typeface="+mn-ea"/>
                <a:cs typeface="+mn-cs"/>
              </a:rPr>
              <a:t> no </a:t>
            </a:r>
            <a:r>
              <a:rPr lang="en-US" sz="1700" kern="1200" dirty="0" err="1">
                <a:solidFill>
                  <a:schemeClr val="bg1"/>
                </a:solidFill>
                <a:latin typeface="+mn-lt"/>
                <a:ea typeface="+mn-ea"/>
                <a:cs typeface="+mn-cs"/>
              </a:rPr>
              <a:t>quadro</a:t>
            </a:r>
            <a:r>
              <a:rPr lang="en-US" sz="1700" kern="1200" dirty="0">
                <a:solidFill>
                  <a:schemeClr val="bg1"/>
                </a:solidFill>
                <a:latin typeface="+mn-lt"/>
                <a:ea typeface="+mn-ea"/>
                <a:cs typeface="+mn-cs"/>
              </a:rPr>
              <a:t> 7. </a:t>
            </a: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6016978" y="0"/>
            <a:ext cx="4763911" cy="369332"/>
          </a:xfrm>
          <a:prstGeom prst="rect">
            <a:avLst/>
          </a:prstGeom>
        </p:spPr>
        <p:txBody>
          <a:bodyPr wrap="square">
            <a:spAutoFit/>
          </a:bodyPr>
          <a:lstStyle/>
          <a:p>
            <a:pPr algn="just">
              <a:lnSpc>
                <a:spcPct val="150000"/>
              </a:lnSpc>
              <a:spcAft>
                <a:spcPts val="0"/>
              </a:spcAft>
              <a:defRPr/>
            </a:pPr>
            <a:r>
              <a:rPr lang="pt-BR" sz="1200" dirty="0">
                <a:ea typeface="Arial Unicode MS"/>
              </a:rPr>
              <a:t> Quadro 7 – Demonstrativo Contábil  CEAC Norte – Janeiro a Julho 2020</a:t>
            </a:r>
            <a:endParaRPr lang="pt-BR" sz="1200" dirty="0">
              <a:ea typeface="Batang" panose="02030600000101010101" pitchFamily="18" charset="-127"/>
            </a:endParaRPr>
          </a:p>
        </p:txBody>
      </p:sp>
      <p:sp>
        <p:nvSpPr>
          <p:cNvPr id="11" name="Retângulo 10">
            <a:extLst>
              <a:ext uri="{FF2B5EF4-FFF2-40B4-BE49-F238E27FC236}">
                <a16:creationId xmlns:a16="http://schemas.microsoft.com/office/drawing/2014/main" id="{92E30EBD-E5BA-4F8B-8206-78528F3F9E81}"/>
              </a:ext>
            </a:extLst>
          </p:cNvPr>
          <p:cNvSpPr/>
          <p:nvPr/>
        </p:nvSpPr>
        <p:spPr>
          <a:xfrm>
            <a:off x="6192244" y="5467655"/>
            <a:ext cx="6096000" cy="300082"/>
          </a:xfrm>
          <a:prstGeom prst="rect">
            <a:avLst/>
          </a:prstGeom>
        </p:spPr>
        <p:txBody>
          <a:bodyPr>
            <a:spAutoFit/>
          </a:bodyPr>
          <a:lstStyle/>
          <a:p>
            <a:pPr algn="just">
              <a:lnSpc>
                <a:spcPct val="150000"/>
              </a:lnSpc>
              <a:spcAft>
                <a:spcPts val="0"/>
              </a:spcAft>
            </a:pPr>
            <a:r>
              <a:rPr lang="pt-BR" sz="900" i="1" u="sng" dirty="0">
                <a:solidFill>
                  <a:srgbClr val="0000FF"/>
                </a:solidFill>
                <a:latin typeface="Arial" panose="020B0604020202020204" pitchFamily="34" charset="0"/>
                <a:ea typeface="Arial Unicode MS" panose="020B0604020202020204"/>
                <a:hlinkClick r:id="rId3"/>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23/05/2021 15h15min</a:t>
            </a:r>
            <a:endParaRPr lang="pt-BR" sz="900" dirty="0">
              <a:effectLst/>
              <a:latin typeface="Times New Roman" panose="02020603050405020304" pitchFamily="18" charset="0"/>
              <a:ea typeface="Batang" panose="02030600000101010101" pitchFamily="18" charset="-127"/>
            </a:endParaRPr>
          </a:p>
        </p:txBody>
      </p:sp>
      <p:sp>
        <p:nvSpPr>
          <p:cNvPr id="2" name="CaixaDeTexto 1"/>
          <p:cNvSpPr txBox="1"/>
          <p:nvPr/>
        </p:nvSpPr>
        <p:spPr>
          <a:xfrm>
            <a:off x="6115138" y="5814183"/>
            <a:ext cx="3220872" cy="954107"/>
          </a:xfrm>
          <a:prstGeom prst="rect">
            <a:avLst/>
          </a:prstGeom>
          <a:noFill/>
        </p:spPr>
        <p:txBody>
          <a:bodyPr wrap="square" rtlCol="0">
            <a:spAutoFit/>
          </a:bodyPr>
          <a:lstStyle/>
          <a:p>
            <a:pPr marL="457200" algn="ctr">
              <a:spcAft>
                <a:spcPts val="0"/>
              </a:spcAft>
            </a:pPr>
            <a:r>
              <a:rPr lang="pt-BR" sz="1400" dirty="0">
                <a:ea typeface="Batang" panose="02030600000101010101" pitchFamily="18" charset="-127"/>
              </a:rPr>
              <a:t>São Paulo, 01 de Abril de 2021.</a:t>
            </a:r>
          </a:p>
          <a:p>
            <a:pPr marL="457200" algn="ctr">
              <a:spcAft>
                <a:spcPts val="0"/>
              </a:spcAft>
            </a:pPr>
            <a:endParaRPr lang="pt-BR" sz="1400" dirty="0">
              <a:ea typeface="Batang" panose="02030600000101010101" pitchFamily="18" charset="-127"/>
            </a:endParaRPr>
          </a:p>
          <a:p>
            <a:pPr marL="457200" algn="ctr">
              <a:spcAft>
                <a:spcPts val="0"/>
              </a:spcAft>
            </a:pPr>
            <a:r>
              <a:rPr lang="pt-BR" sz="1400" b="1" dirty="0">
                <a:ea typeface="Batang" panose="02030600000101010101" pitchFamily="18" charset="-127"/>
              </a:rPr>
              <a:t>Sergio </a:t>
            </a:r>
            <a:r>
              <a:rPr lang="pt-BR" sz="1400" b="1" dirty="0" err="1">
                <a:ea typeface="Batang" panose="02030600000101010101" pitchFamily="18" charset="-127"/>
              </a:rPr>
              <a:t>Tufik</a:t>
            </a:r>
            <a:endParaRPr lang="pt-BR" sz="1400" b="1" dirty="0">
              <a:ea typeface="Batang" panose="02030600000101010101" pitchFamily="18" charset="-127"/>
            </a:endParaRPr>
          </a:p>
          <a:p>
            <a:pPr marL="457200" algn="ctr">
              <a:spcAft>
                <a:spcPts val="0"/>
              </a:spcAft>
            </a:pPr>
            <a:r>
              <a:rPr lang="pt-BR" sz="1400" b="1" dirty="0">
                <a:ea typeface="Batang" panose="02030600000101010101" pitchFamily="18" charset="-127"/>
              </a:rPr>
              <a:t>Presidente</a:t>
            </a:r>
            <a:endParaRPr lang="pt-BR" dirty="0"/>
          </a:p>
        </p:txBody>
      </p:sp>
      <p:graphicFrame>
        <p:nvGraphicFramePr>
          <p:cNvPr id="10" name="Tabela 9"/>
          <p:cNvGraphicFramePr>
            <a:graphicFrameLocks noGrp="1"/>
          </p:cNvGraphicFramePr>
          <p:nvPr>
            <p:extLst>
              <p:ext uri="{D42A27DB-BD31-4B8C-83A1-F6EECF244321}">
                <p14:modId xmlns:p14="http://schemas.microsoft.com/office/powerpoint/2010/main" val="2532887871"/>
              </p:ext>
            </p:extLst>
          </p:nvPr>
        </p:nvGraphicFramePr>
        <p:xfrm>
          <a:off x="4560709" y="328936"/>
          <a:ext cx="7129077" cy="5156968"/>
        </p:xfrm>
        <a:graphic>
          <a:graphicData uri="http://schemas.openxmlformats.org/drawingml/2006/table">
            <a:tbl>
              <a:tblPr/>
              <a:tblGrid>
                <a:gridCol w="2131179">
                  <a:extLst>
                    <a:ext uri="{9D8B030D-6E8A-4147-A177-3AD203B41FA5}">
                      <a16:colId xmlns:a16="http://schemas.microsoft.com/office/drawing/2014/main" val="20000"/>
                    </a:ext>
                  </a:extLst>
                </a:gridCol>
                <a:gridCol w="612950">
                  <a:extLst>
                    <a:ext uri="{9D8B030D-6E8A-4147-A177-3AD203B41FA5}">
                      <a16:colId xmlns:a16="http://schemas.microsoft.com/office/drawing/2014/main" val="20001"/>
                    </a:ext>
                  </a:extLst>
                </a:gridCol>
                <a:gridCol w="612950">
                  <a:extLst>
                    <a:ext uri="{9D8B030D-6E8A-4147-A177-3AD203B41FA5}">
                      <a16:colId xmlns:a16="http://schemas.microsoft.com/office/drawing/2014/main" val="20002"/>
                    </a:ext>
                  </a:extLst>
                </a:gridCol>
                <a:gridCol w="612950">
                  <a:extLst>
                    <a:ext uri="{9D8B030D-6E8A-4147-A177-3AD203B41FA5}">
                      <a16:colId xmlns:a16="http://schemas.microsoft.com/office/drawing/2014/main" val="20003"/>
                    </a:ext>
                  </a:extLst>
                </a:gridCol>
                <a:gridCol w="612950">
                  <a:extLst>
                    <a:ext uri="{9D8B030D-6E8A-4147-A177-3AD203B41FA5}">
                      <a16:colId xmlns:a16="http://schemas.microsoft.com/office/drawing/2014/main" val="20004"/>
                    </a:ext>
                  </a:extLst>
                </a:gridCol>
                <a:gridCol w="612950">
                  <a:extLst>
                    <a:ext uri="{9D8B030D-6E8A-4147-A177-3AD203B41FA5}">
                      <a16:colId xmlns:a16="http://schemas.microsoft.com/office/drawing/2014/main" val="20005"/>
                    </a:ext>
                  </a:extLst>
                </a:gridCol>
                <a:gridCol w="612950">
                  <a:extLst>
                    <a:ext uri="{9D8B030D-6E8A-4147-A177-3AD203B41FA5}">
                      <a16:colId xmlns:a16="http://schemas.microsoft.com/office/drawing/2014/main" val="20006"/>
                    </a:ext>
                  </a:extLst>
                </a:gridCol>
                <a:gridCol w="660099">
                  <a:extLst>
                    <a:ext uri="{9D8B030D-6E8A-4147-A177-3AD203B41FA5}">
                      <a16:colId xmlns:a16="http://schemas.microsoft.com/office/drawing/2014/main" val="20007"/>
                    </a:ext>
                  </a:extLst>
                </a:gridCol>
                <a:gridCol w="660099">
                  <a:extLst>
                    <a:ext uri="{9D8B030D-6E8A-4147-A177-3AD203B41FA5}">
                      <a16:colId xmlns:a16="http://schemas.microsoft.com/office/drawing/2014/main" val="20008"/>
                    </a:ext>
                  </a:extLst>
                </a:gridCol>
              </a:tblGrid>
              <a:tr h="133039">
                <a:tc gridSpan="9">
                  <a:txBody>
                    <a:bodyPr/>
                    <a:lstStyle/>
                    <a:p>
                      <a:pPr algn="ctr" fontAlgn="ctr"/>
                      <a:r>
                        <a:rPr lang="pt-BR" sz="800" b="0" i="0" u="none" strike="noStrike">
                          <a:solidFill>
                            <a:srgbClr val="000000"/>
                          </a:solidFill>
                          <a:effectLst/>
                          <a:latin typeface="Calibri" panose="020F0502020204030204" pitchFamily="34" charset="0"/>
                        </a:rPr>
                        <a:t>Relatório - Gestão em Saúde - Data: 23/05/2021 15:15</a:t>
                      </a:r>
                    </a:p>
                  </a:txBody>
                  <a:tcPr marL="6906" marR="6906" marT="6906" marB="0" anchor="ctr">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913">
                <a:tc gridSpan="9">
                  <a:txBody>
                    <a:bodyPr/>
                    <a:lstStyle/>
                    <a:p>
                      <a:pPr algn="ctr" fontAlgn="ctr"/>
                      <a:r>
                        <a:rPr lang="pt-BR" sz="600" b="0" i="0" u="none" strike="noStrike">
                          <a:solidFill>
                            <a:srgbClr val="000000"/>
                          </a:solidFill>
                          <a:effectLst/>
                          <a:latin typeface="Calibri" panose="020F0502020204030204" pitchFamily="34" charset="0"/>
                        </a:rPr>
                        <a:t>Relatório - Demonstrativo Contábil Operacional</a:t>
                      </a:r>
                    </a:p>
                  </a:txBody>
                  <a:tcPr marL="6906" marR="6906" marT="6906" marB="0" anchor="ctr">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113913">
                <a:tc gridSpan="9">
                  <a:txBody>
                    <a:bodyPr/>
                    <a:lstStyle/>
                    <a:p>
                      <a:pPr algn="ctr" fontAlgn="ctr"/>
                      <a:r>
                        <a:rPr lang="pt-BR" sz="600" b="0" i="0" u="none" strike="noStrike">
                          <a:solidFill>
                            <a:srgbClr val="000000"/>
                          </a:solidFill>
                          <a:effectLst/>
                          <a:latin typeface="Calibri" panose="020F0502020204030204" pitchFamily="34" charset="0"/>
                        </a:rPr>
                        <a:t>CEAC NORTE 2 - Período: De 01 até 07/2020</a:t>
                      </a:r>
                    </a:p>
                  </a:txBody>
                  <a:tcPr marL="6906" marR="6906" marT="6906" marB="0" anchor="ctr">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2"/>
                  </a:ext>
                </a:extLst>
              </a:tr>
              <a:tr h="113913">
                <a:tc gridSpan="9">
                  <a:txBody>
                    <a:bodyPr/>
                    <a:lstStyle/>
                    <a:p>
                      <a:pPr algn="ctr" fontAlgn="ctr"/>
                      <a:r>
                        <a:rPr lang="pt-BR" sz="600" b="1" i="0" u="none" strike="noStrike">
                          <a:solidFill>
                            <a:srgbClr val="696969"/>
                          </a:solidFill>
                          <a:effectLst/>
                          <a:latin typeface="Calibri" panose="020F0502020204030204" pitchFamily="34" charset="0"/>
                        </a:rPr>
                        <a:t> 508 - Receitas e Despesas Operacionais </a:t>
                      </a:r>
                    </a:p>
                  </a:txBody>
                  <a:tcPr marL="6906" marR="6906" marT="6906"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CFCFCF"/>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3"/>
                  </a:ext>
                </a:extLst>
              </a:tr>
              <a:tr h="133039">
                <a:tc rowSpan="2">
                  <a:txBody>
                    <a:bodyPr/>
                    <a:lstStyle/>
                    <a:p>
                      <a:pPr algn="l" fontAlgn="ctr"/>
                      <a:r>
                        <a:rPr lang="pt-BR" sz="800" b="0" i="0" u="none" strike="noStrike">
                          <a:solidFill>
                            <a:srgbClr val="000000"/>
                          </a:solidFill>
                          <a:effectLst/>
                          <a:latin typeface="Calibri" panose="020F0502020204030204" pitchFamily="34" charset="0"/>
                        </a:rPr>
                        <a:t> </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800" b="0" i="0" u="none" strike="noStrike">
                          <a:solidFill>
                            <a:srgbClr val="000000"/>
                          </a:solidFill>
                          <a:effectLst/>
                          <a:latin typeface="Calibri" panose="020F0502020204030204" pitchFamily="34" charset="0"/>
                        </a:rPr>
                        <a:t>Janeiro</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800" b="0" i="0" u="none" strike="noStrike">
                          <a:solidFill>
                            <a:srgbClr val="000000"/>
                          </a:solidFill>
                          <a:effectLst/>
                          <a:latin typeface="Calibri" panose="020F0502020204030204" pitchFamily="34" charset="0"/>
                        </a:rPr>
                        <a:t>Fevereiro</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800" b="0" i="0" u="none" strike="noStrike">
                          <a:solidFill>
                            <a:srgbClr val="000000"/>
                          </a:solidFill>
                          <a:effectLst/>
                          <a:latin typeface="Calibri" panose="020F0502020204030204" pitchFamily="34" charset="0"/>
                        </a:rPr>
                        <a:t>Março</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800" b="0" i="0" u="none" strike="noStrike">
                          <a:solidFill>
                            <a:srgbClr val="000000"/>
                          </a:solidFill>
                          <a:effectLst/>
                          <a:latin typeface="Calibri" panose="020F0502020204030204" pitchFamily="34" charset="0"/>
                        </a:rPr>
                        <a:t>Abril</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800" b="0" i="0" u="none" strike="noStrike">
                          <a:solidFill>
                            <a:srgbClr val="000000"/>
                          </a:solidFill>
                          <a:effectLst/>
                          <a:latin typeface="Calibri" panose="020F0502020204030204" pitchFamily="34" charset="0"/>
                        </a:rPr>
                        <a:t>Maio</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800" b="0" i="0" u="none" strike="noStrike">
                          <a:solidFill>
                            <a:srgbClr val="000000"/>
                          </a:solidFill>
                          <a:effectLst/>
                          <a:latin typeface="Calibri" panose="020F0502020204030204" pitchFamily="34" charset="0"/>
                        </a:rPr>
                        <a:t>Junho</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800" b="0" i="0" u="none" strike="noStrike">
                          <a:solidFill>
                            <a:srgbClr val="000000"/>
                          </a:solidFill>
                          <a:effectLst/>
                          <a:latin typeface="Calibri" panose="020F0502020204030204" pitchFamily="34" charset="0"/>
                        </a:rPr>
                        <a:t>Julho</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800" b="0" i="0" u="none" strike="noStrike">
                          <a:solidFill>
                            <a:srgbClr val="000000"/>
                          </a:solidFill>
                          <a:effectLst/>
                          <a:latin typeface="Calibri" panose="020F0502020204030204" pitchFamily="34" charset="0"/>
                        </a:rPr>
                        <a:t>Total</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04"/>
                  </a:ext>
                </a:extLst>
              </a:tr>
              <a:tr h="133039">
                <a:tc vMerge="1">
                  <a:txBody>
                    <a:bodyPr/>
                    <a:lstStyle/>
                    <a:p>
                      <a:endParaRPr lang="pt-BR"/>
                    </a:p>
                  </a:txBody>
                  <a:tcPr/>
                </a:tc>
                <a:tc>
                  <a:txBody>
                    <a:bodyPr/>
                    <a:lstStyle/>
                    <a:p>
                      <a:pPr algn="l" fontAlgn="ctr"/>
                      <a:r>
                        <a:rPr lang="pt-BR" sz="800" b="0" i="0" u="none" strike="noStrike">
                          <a:solidFill>
                            <a:srgbClr val="000000"/>
                          </a:solidFill>
                          <a:effectLst/>
                          <a:latin typeface="Calibri" panose="020F0502020204030204" pitchFamily="34" charset="0"/>
                        </a:rPr>
                        <a:t>Valor</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800" b="0" i="0" u="none" strike="noStrike">
                          <a:solidFill>
                            <a:srgbClr val="000000"/>
                          </a:solidFill>
                          <a:effectLst/>
                          <a:latin typeface="Calibri" panose="020F0502020204030204" pitchFamily="34" charset="0"/>
                        </a:rPr>
                        <a:t>Valor</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800" b="0" i="0" u="none" strike="noStrike">
                          <a:solidFill>
                            <a:srgbClr val="000000"/>
                          </a:solidFill>
                          <a:effectLst/>
                          <a:latin typeface="Calibri" panose="020F0502020204030204" pitchFamily="34" charset="0"/>
                        </a:rPr>
                        <a:t>Valor</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800" b="0" i="0" u="none" strike="noStrike">
                          <a:solidFill>
                            <a:srgbClr val="000000"/>
                          </a:solidFill>
                          <a:effectLst/>
                          <a:latin typeface="Calibri" panose="020F0502020204030204" pitchFamily="34" charset="0"/>
                        </a:rPr>
                        <a:t>Valor</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800" b="0" i="0" u="none" strike="noStrike">
                          <a:solidFill>
                            <a:srgbClr val="000000"/>
                          </a:solidFill>
                          <a:effectLst/>
                          <a:latin typeface="Calibri" panose="020F0502020204030204" pitchFamily="34" charset="0"/>
                        </a:rPr>
                        <a:t>Valor</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800" b="0" i="0" u="none" strike="noStrike">
                          <a:solidFill>
                            <a:srgbClr val="000000"/>
                          </a:solidFill>
                          <a:effectLst/>
                          <a:latin typeface="Calibri" panose="020F0502020204030204" pitchFamily="34" charset="0"/>
                        </a:rPr>
                        <a:t>Valor</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800" b="0" i="0" u="none" strike="noStrike">
                          <a:solidFill>
                            <a:srgbClr val="000000"/>
                          </a:solidFill>
                          <a:effectLst/>
                          <a:latin typeface="Calibri" panose="020F0502020204030204" pitchFamily="34" charset="0"/>
                        </a:rPr>
                        <a:t>Valor</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l" fontAlgn="ctr"/>
                      <a:r>
                        <a:rPr lang="pt-BR" sz="800" b="0" i="0" u="none" strike="noStrike">
                          <a:solidFill>
                            <a:srgbClr val="000000"/>
                          </a:solidFill>
                          <a:effectLst/>
                          <a:latin typeface="Calibri" panose="020F0502020204030204" pitchFamily="34" charset="0"/>
                        </a:rPr>
                        <a:t>Valor</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05"/>
                  </a:ext>
                </a:extLst>
              </a:tr>
              <a:tr h="133039">
                <a:tc>
                  <a:txBody>
                    <a:bodyPr/>
                    <a:lstStyle/>
                    <a:p>
                      <a:pPr algn="l" fontAlgn="ctr"/>
                      <a:r>
                        <a:rPr lang="pt-BR" sz="800" b="0" i="0" u="none" strike="noStrike">
                          <a:solidFill>
                            <a:srgbClr val="000000"/>
                          </a:solidFill>
                          <a:effectLst/>
                          <a:latin typeface="Calibri" panose="020F0502020204030204" pitchFamily="34" charset="0"/>
                        </a:rPr>
                        <a:t>Receitas Operacionais</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06"/>
                  </a:ext>
                </a:extLst>
              </a:tr>
              <a:tr h="291903">
                <a:tc>
                  <a:txBody>
                    <a:bodyPr/>
                    <a:lstStyle/>
                    <a:p>
                      <a:pPr algn="l" fontAlgn="ctr"/>
                      <a:r>
                        <a:rPr lang="pt-BR" sz="800" b="0" i="0" u="none" strike="noStrike">
                          <a:solidFill>
                            <a:srgbClr val="000000"/>
                          </a:solidFill>
                          <a:effectLst/>
                          <a:latin typeface="Calibri" panose="020F0502020204030204" pitchFamily="34" charset="0"/>
                        </a:rPr>
                        <a:t>Repasse Contrato de Gestão/Convênio (Fixo + Variável)</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4.866.753,88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4.502.404,02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4.117.651,17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4.984.854,40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5.504.374,40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5.707.574,40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4.866.879,80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34.550.492,07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07"/>
                  </a:ext>
                </a:extLst>
              </a:tr>
              <a:tr h="133039">
                <a:tc>
                  <a:txBody>
                    <a:bodyPr/>
                    <a:lstStyle/>
                    <a:p>
                      <a:pPr algn="l" fontAlgn="ctr"/>
                      <a:r>
                        <a:rPr lang="pt-BR" sz="800" b="1" i="0" u="none" strike="noStrike">
                          <a:solidFill>
                            <a:srgbClr val="000000"/>
                          </a:solidFill>
                          <a:effectLst/>
                          <a:latin typeface="Calibri" panose="020F0502020204030204" pitchFamily="34" charset="0"/>
                        </a:rPr>
                        <a:t>Total (1)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4.866.753,88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4.502.404,02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4.117.651,17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4.984.854,40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5.504.374,40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5.707.574,40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4.866.879,80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34.550.492,07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08"/>
                  </a:ext>
                </a:extLst>
              </a:tr>
              <a:tr h="133039">
                <a:tc>
                  <a:txBody>
                    <a:bodyPr/>
                    <a:lstStyle/>
                    <a:p>
                      <a:pPr algn="l" fontAlgn="ctr"/>
                      <a:r>
                        <a:rPr lang="pt-BR" sz="800" b="0" i="0" u="none" strike="noStrike">
                          <a:solidFill>
                            <a:srgbClr val="000000"/>
                          </a:solidFill>
                          <a:effectLst/>
                          <a:latin typeface="Calibri" panose="020F0502020204030204" pitchFamily="34" charset="0"/>
                        </a:rPr>
                        <a:t>Resultado de Aplicação Financeira</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699,28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1.265,25</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2.983,12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586,88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512,89</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395,04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369,19</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6.811,65</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09"/>
                  </a:ext>
                </a:extLst>
              </a:tr>
              <a:tr h="133039">
                <a:tc>
                  <a:txBody>
                    <a:bodyPr/>
                    <a:lstStyle/>
                    <a:p>
                      <a:pPr algn="l" fontAlgn="ctr"/>
                      <a:r>
                        <a:rPr lang="pt-BR" sz="800" b="0" i="0" u="none" strike="noStrike">
                          <a:solidFill>
                            <a:srgbClr val="000000"/>
                          </a:solidFill>
                          <a:effectLst/>
                          <a:latin typeface="Calibri" panose="020F0502020204030204" pitchFamily="34" charset="0"/>
                        </a:rPr>
                        <a:t>Outras Receitas</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3.536,29</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3.536,29</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3.536,29</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3.536,29</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3.536,29</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28.945,43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3.536,29</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50.163,17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10"/>
                  </a:ext>
                </a:extLst>
              </a:tr>
              <a:tr h="133039">
                <a:tc>
                  <a:txBody>
                    <a:bodyPr/>
                    <a:lstStyle/>
                    <a:p>
                      <a:pPr algn="l" fontAlgn="ctr"/>
                      <a:r>
                        <a:rPr lang="pt-BR" sz="800" b="1" i="0" u="none" strike="noStrike">
                          <a:solidFill>
                            <a:srgbClr val="000000"/>
                          </a:solidFill>
                          <a:effectLst/>
                          <a:latin typeface="Calibri" panose="020F0502020204030204" pitchFamily="34" charset="0"/>
                        </a:rPr>
                        <a:t>Total (3)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4.235,57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4.801,54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6.519,41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4.123,17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4.049,18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29.340,47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3.905,48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56.974,82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11"/>
                  </a:ext>
                </a:extLst>
              </a:tr>
              <a:tr h="133039">
                <a:tc>
                  <a:txBody>
                    <a:bodyPr/>
                    <a:lstStyle/>
                    <a:p>
                      <a:pPr algn="l" fontAlgn="ctr"/>
                      <a:r>
                        <a:rPr lang="pt-BR" sz="800" b="1" i="0" u="none" strike="noStrike">
                          <a:solidFill>
                            <a:srgbClr val="000000"/>
                          </a:solidFill>
                          <a:effectLst/>
                          <a:latin typeface="Calibri" panose="020F0502020204030204" pitchFamily="34" charset="0"/>
                        </a:rPr>
                        <a:t>Total das Receitas (1) + (2) + (3)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4.870.989,45</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4.507.205,56</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4.124.170,58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4.988.977,57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5.508.423,58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5.736.914,87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4.870.785,28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34.607.466,89</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12"/>
                  </a:ext>
                </a:extLst>
              </a:tr>
              <a:tr h="133039">
                <a:tc>
                  <a:txBody>
                    <a:bodyPr/>
                    <a:lstStyle/>
                    <a:p>
                      <a:pPr algn="l" fontAlgn="ctr"/>
                      <a:r>
                        <a:rPr lang="pt-BR" sz="800" b="0" i="0" u="none" strike="noStrike">
                          <a:solidFill>
                            <a:srgbClr val="000000"/>
                          </a:solidFill>
                          <a:effectLst/>
                          <a:latin typeface="Calibri" panose="020F0502020204030204" pitchFamily="34" charset="0"/>
                        </a:rPr>
                        <a:t>Despesas Operacionais</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13"/>
                  </a:ext>
                </a:extLst>
              </a:tr>
              <a:tr h="133039">
                <a:tc>
                  <a:txBody>
                    <a:bodyPr/>
                    <a:lstStyle/>
                    <a:p>
                      <a:pPr algn="l" fontAlgn="ctr"/>
                      <a:r>
                        <a:rPr lang="pt-BR" sz="800" b="1" i="0" u="none" strike="noStrike">
                          <a:solidFill>
                            <a:srgbClr val="000000"/>
                          </a:solidFill>
                          <a:effectLst/>
                          <a:latin typeface="Calibri" panose="020F0502020204030204" pitchFamily="34" charset="0"/>
                        </a:rPr>
                        <a:t>Pessoal</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1.403.903,01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1.432.845,02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1.413.045,51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1.356.344,04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1.396.656,33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1.404.829,37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1.403.558,74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9.811.182,02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14"/>
                  </a:ext>
                </a:extLst>
              </a:tr>
              <a:tr h="133039">
                <a:tc>
                  <a:txBody>
                    <a:bodyPr/>
                    <a:lstStyle/>
                    <a:p>
                      <a:pPr algn="l" fontAlgn="ctr"/>
                      <a:r>
                        <a:rPr lang="pt-BR" sz="800" b="0" i="0" u="none" strike="noStrike">
                          <a:solidFill>
                            <a:srgbClr val="000000"/>
                          </a:solidFill>
                          <a:effectLst/>
                          <a:latin typeface="Calibri" panose="020F0502020204030204" pitchFamily="34" charset="0"/>
                        </a:rPr>
                        <a:t>Ordenados</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869.258,34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891.154,93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847.569,08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848.522,32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852.972,30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872.714,25</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837.160,21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6.019.351,43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15"/>
                  </a:ext>
                </a:extLst>
              </a:tr>
              <a:tr h="133039">
                <a:tc>
                  <a:txBody>
                    <a:bodyPr/>
                    <a:lstStyle/>
                    <a:p>
                      <a:pPr algn="l" fontAlgn="ctr"/>
                      <a:r>
                        <a:rPr lang="pt-BR" sz="800" b="0" i="0" u="none" strike="noStrike">
                          <a:solidFill>
                            <a:srgbClr val="000000"/>
                          </a:solidFill>
                          <a:effectLst/>
                          <a:latin typeface="Calibri" panose="020F0502020204030204" pitchFamily="34" charset="0"/>
                        </a:rPr>
                        <a:t>Encargos Sociais</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85.095,74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93.096,97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109.766,72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84.218,43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84.958,95</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87.576,87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88.794,92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633.508,60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16"/>
                  </a:ext>
                </a:extLst>
              </a:tr>
              <a:tr h="133039">
                <a:tc>
                  <a:txBody>
                    <a:bodyPr/>
                    <a:lstStyle/>
                    <a:p>
                      <a:pPr algn="l" fontAlgn="ctr"/>
                      <a:r>
                        <a:rPr lang="pt-BR" sz="800" b="1" i="0" u="none" strike="noStrike">
                          <a:solidFill>
                            <a:srgbClr val="000000"/>
                          </a:solidFill>
                          <a:effectLst/>
                          <a:latin typeface="Calibri" panose="020F0502020204030204" pitchFamily="34" charset="0"/>
                        </a:rPr>
                        <a:t>Provisões</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192.136,90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189.064,10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171.209,57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187.135,55</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197.610,72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185.591,24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207.789,84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1.330.537,92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17"/>
                  </a:ext>
                </a:extLst>
              </a:tr>
              <a:tr h="133039">
                <a:tc>
                  <a:txBody>
                    <a:bodyPr/>
                    <a:lstStyle/>
                    <a:p>
                      <a:pPr algn="l" fontAlgn="ctr"/>
                      <a:r>
                        <a:rPr lang="pt-BR" sz="800" b="0" i="0" u="none" strike="noStrike">
                          <a:solidFill>
                            <a:srgbClr val="000000"/>
                          </a:solidFill>
                          <a:effectLst/>
                          <a:latin typeface="Calibri" panose="020F0502020204030204" pitchFamily="34" charset="0"/>
                        </a:rPr>
                        <a:t>13º exclusivamente</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78.400,27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79.644,66</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77.420,81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83.572,77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81.891,37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79.627,13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78.656,24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559.213,25</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18"/>
                  </a:ext>
                </a:extLst>
              </a:tr>
              <a:tr h="133039">
                <a:tc>
                  <a:txBody>
                    <a:bodyPr/>
                    <a:lstStyle/>
                    <a:p>
                      <a:pPr algn="l" fontAlgn="ctr"/>
                      <a:r>
                        <a:rPr lang="pt-BR" sz="800" b="0" i="0" u="none" strike="noStrike">
                          <a:solidFill>
                            <a:srgbClr val="000000"/>
                          </a:solidFill>
                          <a:effectLst/>
                          <a:latin typeface="Calibri" panose="020F0502020204030204" pitchFamily="34" charset="0"/>
                        </a:rPr>
                        <a:t>Férias exclusivamente</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113.736,63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109.419,44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93.788,76</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103.562,78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115.719,35</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105.964,11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129.133,60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771.324,67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19"/>
                  </a:ext>
                </a:extLst>
              </a:tr>
              <a:tr h="133039">
                <a:tc>
                  <a:txBody>
                    <a:bodyPr/>
                    <a:lstStyle/>
                    <a:p>
                      <a:pPr algn="l" fontAlgn="ctr"/>
                      <a:r>
                        <a:rPr lang="pt-BR" sz="800" b="0" i="0" u="none" strike="noStrike">
                          <a:solidFill>
                            <a:srgbClr val="000000"/>
                          </a:solidFill>
                          <a:effectLst/>
                          <a:latin typeface="Calibri" panose="020F0502020204030204" pitchFamily="34" charset="0"/>
                        </a:rPr>
                        <a:t>Benefícios</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257.412,03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259.529,02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284.500,14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235.967,74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261.114,36</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258.947,01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264.813,77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1.822.284,07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20"/>
                  </a:ext>
                </a:extLst>
              </a:tr>
              <a:tr h="133039">
                <a:tc>
                  <a:txBody>
                    <a:bodyPr/>
                    <a:lstStyle/>
                    <a:p>
                      <a:pPr algn="l" fontAlgn="ctr"/>
                      <a:r>
                        <a:rPr lang="pt-BR" sz="800" b="0" i="0" u="none" strike="noStrike">
                          <a:solidFill>
                            <a:srgbClr val="000000"/>
                          </a:solidFill>
                          <a:effectLst/>
                          <a:latin typeface="Calibri" panose="020F0502020204030204" pitchFamily="34" charset="0"/>
                        </a:rPr>
                        <a:t>Outras despesas com pessoal</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500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5.000,00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5.500,00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21"/>
                  </a:ext>
                </a:extLst>
              </a:tr>
              <a:tr h="133039">
                <a:tc>
                  <a:txBody>
                    <a:bodyPr/>
                    <a:lstStyle/>
                    <a:p>
                      <a:pPr algn="l" fontAlgn="ctr"/>
                      <a:r>
                        <a:rPr lang="pt-BR" sz="800" b="1" i="0" u="none" strike="noStrike">
                          <a:solidFill>
                            <a:srgbClr val="000000"/>
                          </a:solidFill>
                          <a:effectLst/>
                          <a:latin typeface="Calibri" panose="020F0502020204030204" pitchFamily="34" charset="0"/>
                        </a:rPr>
                        <a:t>Serviços Terceirizados</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294.495,78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330.492,16</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353.829,93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299.724,20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285.909,99</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273.988,97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284.519,51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2.122.960,54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22"/>
                  </a:ext>
                </a:extLst>
              </a:tr>
              <a:tr h="133039">
                <a:tc>
                  <a:txBody>
                    <a:bodyPr/>
                    <a:lstStyle/>
                    <a:p>
                      <a:pPr algn="l" fontAlgn="ctr"/>
                      <a:r>
                        <a:rPr lang="pt-BR" sz="800" b="1" i="0" u="none" strike="noStrike">
                          <a:solidFill>
                            <a:srgbClr val="000000"/>
                          </a:solidFill>
                          <a:effectLst/>
                          <a:latin typeface="Calibri" panose="020F0502020204030204" pitchFamily="34" charset="0"/>
                        </a:rPr>
                        <a:t>Assistenciais</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68.658,10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87.349,84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98.946,91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59.855,89</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63.741,77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54.633,21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70.239,08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503.424,80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23"/>
                  </a:ext>
                </a:extLst>
              </a:tr>
              <a:tr h="133039">
                <a:tc>
                  <a:txBody>
                    <a:bodyPr/>
                    <a:lstStyle/>
                    <a:p>
                      <a:pPr algn="l" fontAlgn="ctr"/>
                      <a:r>
                        <a:rPr lang="pt-BR" sz="800" b="0" i="0" u="none" strike="noStrike">
                          <a:solidFill>
                            <a:srgbClr val="000000"/>
                          </a:solidFill>
                          <a:effectLst/>
                          <a:latin typeface="Calibri" panose="020F0502020204030204" pitchFamily="34" charset="0"/>
                        </a:rPr>
                        <a:t>Pessoa Jurídica</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68.658,10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87.349,84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98.946,91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59.855,89</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63.741,77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54.633,21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70.239,08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503.424,80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24"/>
                  </a:ext>
                </a:extLst>
              </a:tr>
              <a:tr h="133039">
                <a:tc>
                  <a:txBody>
                    <a:bodyPr/>
                    <a:lstStyle/>
                    <a:p>
                      <a:pPr algn="l" fontAlgn="ctr"/>
                      <a:r>
                        <a:rPr lang="pt-BR" sz="800" b="1" i="0" u="none" strike="noStrike">
                          <a:solidFill>
                            <a:srgbClr val="000000"/>
                          </a:solidFill>
                          <a:effectLst/>
                          <a:latin typeface="Calibri" panose="020F0502020204030204" pitchFamily="34" charset="0"/>
                        </a:rPr>
                        <a:t>Administrativos</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225.837,68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243.142,32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254.883,02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239.868,31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222.168,22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219.355,76</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214.280,43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1.619.535,74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25"/>
                  </a:ext>
                </a:extLst>
              </a:tr>
              <a:tr h="133039">
                <a:tc>
                  <a:txBody>
                    <a:bodyPr/>
                    <a:lstStyle/>
                    <a:p>
                      <a:pPr algn="l" fontAlgn="ctr"/>
                      <a:r>
                        <a:rPr lang="pt-BR" sz="800" b="1" i="0" u="none" strike="noStrike">
                          <a:solidFill>
                            <a:srgbClr val="000000"/>
                          </a:solidFill>
                          <a:effectLst/>
                          <a:latin typeface="Calibri" panose="020F0502020204030204" pitchFamily="34" charset="0"/>
                        </a:rPr>
                        <a:t>Materiais</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1.075.166,47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866.776,75</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1.009.089,73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927.783,38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1.156.799,62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1.454.410,38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1.500.359,95</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7.990.386,28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26"/>
                  </a:ext>
                </a:extLst>
              </a:tr>
              <a:tr h="133039">
                <a:tc>
                  <a:txBody>
                    <a:bodyPr/>
                    <a:lstStyle/>
                    <a:p>
                      <a:pPr algn="l" fontAlgn="ctr"/>
                      <a:r>
                        <a:rPr lang="pt-BR" sz="800" b="0" i="0" u="none" strike="noStrike">
                          <a:solidFill>
                            <a:srgbClr val="000000"/>
                          </a:solidFill>
                          <a:effectLst/>
                          <a:latin typeface="Calibri" panose="020F0502020204030204" pitchFamily="34" charset="0"/>
                        </a:rPr>
                        <a:t>Materiais e medicamento</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1.021.615,34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802.486,47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948.084,10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882.718,60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1.114.802,97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1.405.236,09</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1.445.328,34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7.620.271,91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27"/>
                  </a:ext>
                </a:extLst>
              </a:tr>
              <a:tr h="133039">
                <a:tc>
                  <a:txBody>
                    <a:bodyPr/>
                    <a:lstStyle/>
                    <a:p>
                      <a:pPr algn="l" fontAlgn="ctr"/>
                      <a:r>
                        <a:rPr lang="pt-BR" sz="800" b="0" i="0" u="none" strike="noStrike">
                          <a:solidFill>
                            <a:srgbClr val="000000"/>
                          </a:solidFill>
                          <a:effectLst/>
                          <a:latin typeface="Calibri" panose="020F0502020204030204" pitchFamily="34" charset="0"/>
                        </a:rPr>
                        <a:t>Materiais de consumo</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53.551,13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64.290,28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61.005,63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45.064,78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41.996,65</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49.174,29</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55.031,61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370.114,37</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28"/>
                  </a:ext>
                </a:extLst>
              </a:tr>
              <a:tr h="133039">
                <a:tc>
                  <a:txBody>
                    <a:bodyPr/>
                    <a:lstStyle/>
                    <a:p>
                      <a:pPr algn="l" fontAlgn="ctr"/>
                      <a:r>
                        <a:rPr lang="pt-BR" sz="800" b="0" i="0" u="none" strike="noStrike">
                          <a:solidFill>
                            <a:srgbClr val="000000"/>
                          </a:solidFill>
                          <a:effectLst/>
                          <a:latin typeface="Calibri" panose="020F0502020204030204" pitchFamily="34" charset="0"/>
                        </a:rPr>
                        <a:t>Gerais (água, luz, telefone, aluguel)</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7.487,32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5.623,54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7.511,69</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5.969,93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5.109,40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5.808,23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5.994,02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43.504,13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29"/>
                  </a:ext>
                </a:extLst>
              </a:tr>
              <a:tr h="133039">
                <a:tc>
                  <a:txBody>
                    <a:bodyPr/>
                    <a:lstStyle/>
                    <a:p>
                      <a:pPr algn="l" fontAlgn="ctr"/>
                      <a:r>
                        <a:rPr lang="pt-BR" sz="800" b="0" i="0" u="none" strike="noStrike">
                          <a:solidFill>
                            <a:srgbClr val="000000"/>
                          </a:solidFill>
                          <a:effectLst/>
                          <a:latin typeface="Calibri" panose="020F0502020204030204" pitchFamily="34" charset="0"/>
                        </a:rPr>
                        <a:t>Outras despesas</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2.162.595,13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1.886.771,73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1.689.904,49</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1.396.017,91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2.073.651,26</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2.655.645,38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1.635.927,24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13.500.513,14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30"/>
                  </a:ext>
                </a:extLst>
              </a:tr>
              <a:tr h="133039">
                <a:tc>
                  <a:txBody>
                    <a:bodyPr/>
                    <a:lstStyle/>
                    <a:p>
                      <a:pPr algn="l" fontAlgn="ctr"/>
                      <a:r>
                        <a:rPr lang="pt-BR" sz="800" b="0" i="0" u="none" strike="noStrike">
                          <a:solidFill>
                            <a:srgbClr val="000000"/>
                          </a:solidFill>
                          <a:effectLst/>
                          <a:latin typeface="Calibri" panose="020F0502020204030204" pitchFamily="34" charset="0"/>
                        </a:rPr>
                        <a:t>Tributárias/Financeiras</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2.847,58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5.050,51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3.534,61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2.130,40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2.052,00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7.545,93</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2.082,65</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25.243,68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31"/>
                  </a:ext>
                </a:extLst>
              </a:tr>
              <a:tr h="133039">
                <a:tc>
                  <a:txBody>
                    <a:bodyPr/>
                    <a:lstStyle/>
                    <a:p>
                      <a:pPr algn="l" fontAlgn="ctr"/>
                      <a:r>
                        <a:rPr lang="pt-BR" sz="800" b="1" i="0" u="none" strike="noStrike">
                          <a:solidFill>
                            <a:srgbClr val="000000"/>
                          </a:solidFill>
                          <a:effectLst/>
                          <a:latin typeface="Calibri" panose="020F0502020204030204" pitchFamily="34" charset="0"/>
                        </a:rPr>
                        <a:t>Total das Despesas Operacionais (4)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4.946.495,29</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4.527.559,71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4.476.915,96</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3.987.969,86</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4.920.178,60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5.802.228,26</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4.832.442,11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33.493.789,79</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32"/>
                  </a:ext>
                </a:extLst>
              </a:tr>
              <a:tr h="133039">
                <a:tc>
                  <a:txBody>
                    <a:bodyPr/>
                    <a:lstStyle/>
                    <a:p>
                      <a:pPr algn="l" fontAlgn="ctr"/>
                      <a:r>
                        <a:rPr lang="pt-BR" sz="800" b="0" i="0" u="none" strike="noStrike">
                          <a:solidFill>
                            <a:srgbClr val="000000"/>
                          </a:solidFill>
                          <a:effectLst/>
                          <a:latin typeface="Calibri" panose="020F0502020204030204" pitchFamily="34" charset="0"/>
                        </a:rPr>
                        <a:t>Investimento</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ctr" fontAlgn="ctr"/>
                      <a:r>
                        <a:rPr lang="pt-BR" sz="800" b="0" i="0" u="none" strike="noStrike">
                          <a:solidFill>
                            <a:srgbClr val="000000"/>
                          </a:solidFill>
                          <a:effectLst/>
                          <a:latin typeface="Calibri" panose="020F0502020204030204" pitchFamily="34" charset="0"/>
                        </a:rPr>
                        <a:t>-</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33"/>
                  </a:ext>
                </a:extLst>
              </a:tr>
              <a:tr h="133039">
                <a:tc>
                  <a:txBody>
                    <a:bodyPr/>
                    <a:lstStyle/>
                    <a:p>
                      <a:pPr algn="l" fontAlgn="ctr"/>
                      <a:r>
                        <a:rPr lang="pt-BR" sz="800" b="0" i="0" u="none" strike="noStrike">
                          <a:solidFill>
                            <a:srgbClr val="000000"/>
                          </a:solidFill>
                          <a:effectLst/>
                          <a:latin typeface="Calibri" panose="020F0502020204030204" pitchFamily="34" charset="0"/>
                        </a:rPr>
                        <a:t>Equipamentos</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6.329,00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5.179,41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1.738,80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4.089,50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0" i="0" u="none" strike="noStrike">
                          <a:solidFill>
                            <a:srgbClr val="000000"/>
                          </a:solidFill>
                          <a:effectLst/>
                          <a:latin typeface="Calibri" panose="020F0502020204030204" pitchFamily="34" charset="0"/>
                        </a:rPr>
                        <a:t>2.207,81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19.544,52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34"/>
                  </a:ext>
                </a:extLst>
              </a:tr>
              <a:tr h="133039">
                <a:tc>
                  <a:txBody>
                    <a:bodyPr/>
                    <a:lstStyle/>
                    <a:p>
                      <a:pPr algn="l" fontAlgn="ctr"/>
                      <a:r>
                        <a:rPr lang="pt-BR" sz="800" b="1" i="0" u="none" strike="noStrike">
                          <a:solidFill>
                            <a:srgbClr val="000000"/>
                          </a:solidFill>
                          <a:effectLst/>
                          <a:latin typeface="Calibri" panose="020F0502020204030204" pitchFamily="34" charset="0"/>
                        </a:rPr>
                        <a:t>Total Investimento (5)</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6.329,00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5.179,41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1.738,80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4.089,50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2.207,81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19.544,52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35"/>
                  </a:ext>
                </a:extLst>
              </a:tr>
              <a:tr h="133039">
                <a:tc>
                  <a:txBody>
                    <a:bodyPr/>
                    <a:lstStyle/>
                    <a:p>
                      <a:pPr algn="l" fontAlgn="ctr"/>
                      <a:r>
                        <a:rPr lang="pt-BR" sz="800" b="1" i="0" u="none" strike="noStrike">
                          <a:solidFill>
                            <a:srgbClr val="000000"/>
                          </a:solidFill>
                          <a:effectLst/>
                          <a:latin typeface="Calibri" panose="020F0502020204030204" pitchFamily="34" charset="0"/>
                        </a:rPr>
                        <a:t>TOTAL GERAL (4 + 5)</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4.952.824,29</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4.532.739,12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4.478.654,76</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3.987.969,86</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4.920.178,60</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5.806.317,76</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4.834.649,92</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33.513.334,31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36"/>
                  </a:ext>
                </a:extLst>
              </a:tr>
              <a:tr h="133039">
                <a:tc>
                  <a:txBody>
                    <a:bodyPr/>
                    <a:lstStyle/>
                    <a:p>
                      <a:pPr algn="l" fontAlgn="ctr"/>
                      <a:r>
                        <a:rPr lang="pt-BR" sz="800" b="1" i="0" u="none" strike="noStrike" dirty="0">
                          <a:solidFill>
                            <a:srgbClr val="000000"/>
                          </a:solidFill>
                          <a:effectLst/>
                          <a:latin typeface="Calibri" panose="020F0502020204030204" pitchFamily="34" charset="0"/>
                        </a:rPr>
                        <a:t>RESULTADO (Total das Receitas - Total Geral)</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-81.834,84</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-25.533,56</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-354.484,18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1.001.007,71</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588.244,98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-69.402,89</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a:solidFill>
                            <a:srgbClr val="000000"/>
                          </a:solidFill>
                          <a:effectLst/>
                          <a:latin typeface="Calibri" panose="020F0502020204030204" pitchFamily="34" charset="0"/>
                        </a:rPr>
                        <a:t>36.135,36</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a:txBody>
                    <a:bodyPr/>
                    <a:lstStyle/>
                    <a:p>
                      <a:pPr algn="r" fontAlgn="ctr"/>
                      <a:r>
                        <a:rPr lang="pt-BR" sz="800" b="1" i="0" u="none" strike="noStrike" dirty="0">
                          <a:solidFill>
                            <a:srgbClr val="000000"/>
                          </a:solidFill>
                          <a:effectLst/>
                          <a:latin typeface="Calibri" panose="020F0502020204030204" pitchFamily="34" charset="0"/>
                        </a:rPr>
                        <a:t>1.094.132,58</a:t>
                      </a:r>
                    </a:p>
                  </a:txBody>
                  <a:tcPr marL="6906" marR="6906" marT="6906"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extLst>
                  <a:ext uri="{0D108BD9-81ED-4DB2-BD59-A6C34878D82A}">
                    <a16:rowId xmlns:a16="http://schemas.microsoft.com/office/drawing/2014/main" val="10037"/>
                  </a:ext>
                </a:extLst>
              </a:tr>
            </a:tbl>
          </a:graphicData>
        </a:graphic>
      </p:graphicFrame>
    </p:spTree>
    <p:extLst>
      <p:ext uri="{BB962C8B-B14F-4D97-AF65-F5344CB8AC3E}">
        <p14:creationId xmlns:p14="http://schemas.microsoft.com/office/powerpoint/2010/main" val="143017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p:cNvCxnSpPr>
          <p:nvPr/>
        </p:nvCxnSpPr>
        <p:spPr>
          <a:xfrm>
            <a:off x="1312286" y="1879386"/>
            <a:ext cx="6719" cy="3386769"/>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56447"/>
            <a:ext cx="314995" cy="6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1</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0835" y="1620370"/>
            <a:ext cx="311448" cy="64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33308" y="2143251"/>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09382" y="2754702"/>
            <a:ext cx="363370" cy="59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316105"/>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35719" y="4007224"/>
            <a:ext cx="336734" cy="66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400" b="1" dirty="0">
                <a:solidFill>
                  <a:srgbClr val="990000"/>
                </a:solidFill>
                <a:latin typeface="Calibri" panose="020F0502020204030204" pitchFamily="34" charset="0"/>
                <a:ea typeface="ＭＳ Ｐゴシック" panose="020B0600070205080204" pitchFamily="34" charset="-128"/>
              </a:rPr>
              <a:t>5</a:t>
            </a:r>
          </a:p>
        </p:txBody>
      </p:sp>
      <p:sp>
        <p:nvSpPr>
          <p:cNvPr id="32" name="Elipse 31">
            <a:extLst>
              <a:ext uri="{FF2B5EF4-FFF2-40B4-BE49-F238E27FC236}">
                <a16:creationId xmlns:a16="http://schemas.microsoft.com/office/drawing/2014/main" id="{0D672968-DD94-4BE5-A6EA-84ADE7A9961F}"/>
              </a:ext>
            </a:extLst>
          </p:cNvPr>
          <p:cNvSpPr/>
          <p:nvPr/>
        </p:nvSpPr>
        <p:spPr>
          <a:xfrm>
            <a:off x="1252761" y="518757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5474"/>
          <a:stretch/>
        </p:blipFill>
        <p:spPr>
          <a:xfrm flipH="1">
            <a:off x="3763383" y="-102189"/>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443889" y="383718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65908" y="4310710"/>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985434" y="4643411"/>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927462" y="4989095"/>
            <a:ext cx="2769327" cy="461665"/>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49288" y="394975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a:extLst>
              <a:ext uri="{FF2B5EF4-FFF2-40B4-BE49-F238E27FC236}">
                <a16:creationId xmlns:a16="http://schemas.microsoft.com/office/drawing/2014/main" id="{7D463610-F7D8-49BA-915B-289ADEAEF85A}"/>
              </a:ext>
            </a:extLst>
          </p:cNvPr>
          <p:cNvSpPr/>
          <p:nvPr/>
        </p:nvSpPr>
        <p:spPr>
          <a:xfrm>
            <a:off x="1413607" y="3475174"/>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652" y="3586087"/>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EEBED454-AF40-419C-BBBE-F08134221FAA}"/>
              </a:ext>
            </a:extLst>
          </p:cNvPr>
          <p:cNvSpPr/>
          <p:nvPr/>
        </p:nvSpPr>
        <p:spPr>
          <a:xfrm>
            <a:off x="1249288" y="484846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531634" y="970107"/>
            <a:ext cx="4363954" cy="4824398"/>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001.0500.000.026/2015 de Serviços Laboratoriais celebrado em 04/08/2015,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no  período de Janeiro a Julho de 2020, em conformida</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61415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25536" y="3722083"/>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830997"/>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período de janeiro a julho de 2020.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cstate="screen">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14949" y="3563501"/>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12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6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6501" y="4316316"/>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6798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5730"/>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512084" y="1877953"/>
            <a:ext cx="558006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gn="just">
              <a:lnSpc>
                <a:spcPct val="150000"/>
              </a:lnSpc>
              <a:buAutoNum type="alphaUcParenR"/>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HOSPITAIS - Unidades com Laboratório de Urgência / Emergência (12)</a:t>
            </a:r>
          </a:p>
          <a:p>
            <a:pPr algn="just">
              <a:lnSpc>
                <a:spcPct val="150000"/>
              </a:lnSpc>
            </a:pPr>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Pérola Byington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p:txBody>
      </p:sp>
      <p:sp>
        <p:nvSpPr>
          <p:cNvPr id="5" name="Retângulo 4">
            <a:extLst>
              <a:ext uri="{FF2B5EF4-FFF2-40B4-BE49-F238E27FC236}">
                <a16:creationId xmlns:a16="http://schemas.microsoft.com/office/drawing/2014/main" id="{5C885DBB-1E75-4680-9A9C-2C4C25BC36E7}"/>
              </a:ext>
            </a:extLst>
          </p:cNvPr>
          <p:cNvSpPr/>
          <p:nvPr/>
        </p:nvSpPr>
        <p:spPr>
          <a:xfrm>
            <a:off x="5568706" y="1926086"/>
            <a:ext cx="3214255" cy="3931846"/>
          </a:xfrm>
          <a:prstGeom prst="rect">
            <a:avLst/>
          </a:prstGeom>
        </p:spPr>
        <p:txBody>
          <a:bodyPr wrap="square">
            <a:spAutoFit/>
          </a:bodyPr>
          <a:lstStyle/>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(6)</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(12)</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Norte / 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144845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0" y="1"/>
            <a:ext cx="1219198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2308758" y="1281775"/>
            <a:ext cx="75744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ko-KR" sz="1600" dirty="0">
                <a:solidFill>
                  <a:schemeClr val="tx1">
                    <a:lumMod val="75000"/>
                    <a:lumOff val="25000"/>
                  </a:schemeClr>
                </a:solidFill>
                <a:latin typeface="+mn-lt"/>
              </a:rPr>
              <a:t>A tabela 1 apresenta a produção anual  de acordo com o planejado no termo aditivo 01/2020, </a:t>
            </a:r>
            <a:r>
              <a:rPr lang="pt-BR" sz="1600" dirty="0">
                <a:solidFill>
                  <a:schemeClr val="tx1">
                    <a:lumMod val="75000"/>
                    <a:lumOff val="25000"/>
                  </a:schemeClr>
                </a:solidFill>
                <a:latin typeface="+mn-lt"/>
              </a:rPr>
              <a:t>que estimou volume para o período de janeiro a julho de 2020 de </a:t>
            </a:r>
            <a:r>
              <a:rPr lang="pt-BR" sz="1600" b="1" dirty="0">
                <a:solidFill>
                  <a:schemeClr val="tx1">
                    <a:lumMod val="75000"/>
                    <a:lumOff val="25000"/>
                  </a:schemeClr>
                </a:solidFill>
                <a:latin typeface="+mn-lt"/>
              </a:rPr>
              <a:t>7.592.284</a:t>
            </a:r>
            <a:r>
              <a:rPr lang="pt-BR" sz="1600" b="1" dirty="0"/>
              <a:t> </a:t>
            </a:r>
            <a:r>
              <a:rPr lang="pt-BR" sz="1600" dirty="0">
                <a:solidFill>
                  <a:schemeClr val="tx1">
                    <a:lumMod val="75000"/>
                    <a:lumOff val="25000"/>
                  </a:schemeClr>
                </a:solidFill>
                <a:latin typeface="+mn-lt"/>
              </a:rPr>
              <a:t>exames</a:t>
            </a:r>
            <a:r>
              <a:rPr lang="pt-BR" altLang="ko-KR" sz="1600" dirty="0">
                <a:solidFill>
                  <a:schemeClr val="tx1">
                    <a:lumMod val="75000"/>
                    <a:lumOff val="25000"/>
                  </a:schemeClr>
                </a:solidFill>
                <a:latin typeface="+mn-lt"/>
              </a:rPr>
              <a:t>. </a:t>
            </a:r>
            <a:r>
              <a:rPr lang="pt-BR" sz="1600" dirty="0">
                <a:solidFill>
                  <a:schemeClr val="tx1">
                    <a:lumMod val="75000"/>
                    <a:lumOff val="25000"/>
                  </a:schemeClr>
                </a:solidFill>
                <a:latin typeface="+mn-lt"/>
              </a:rPr>
              <a:t>A produção realizada foi </a:t>
            </a:r>
            <a:r>
              <a:rPr lang="pt-BR" sz="1600" b="1" dirty="0">
                <a:solidFill>
                  <a:schemeClr val="tx1">
                    <a:lumMod val="75000"/>
                    <a:lumOff val="25000"/>
                  </a:schemeClr>
                </a:solidFill>
                <a:latin typeface="+mn-lt"/>
              </a:rPr>
              <a:t>31,34% </a:t>
            </a:r>
            <a:r>
              <a:rPr lang="pt-BR" sz="1600" dirty="0">
                <a:solidFill>
                  <a:schemeClr val="tx1">
                    <a:lumMod val="75000"/>
                    <a:lumOff val="25000"/>
                  </a:schemeClr>
                </a:solidFill>
                <a:latin typeface="+mn-lt"/>
              </a:rPr>
              <a:t>menor que o estimado.</a:t>
            </a:r>
            <a:endParaRPr lang="pt-BR" altLang="ko-KR" sz="1600" dirty="0">
              <a:solidFill>
                <a:schemeClr val="tx1">
                  <a:lumMod val="75000"/>
                  <a:lumOff val="25000"/>
                </a:schemeClr>
              </a:solidFill>
              <a:latin typeface="+mn-lt"/>
            </a:endParaRP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4367995" y="5637330"/>
            <a:ext cx="342871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Reglab ® 2020</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3684923" y="2253946"/>
            <a:ext cx="4822154" cy="246221"/>
          </a:xfrm>
          <a:prstGeom prst="rect">
            <a:avLst/>
          </a:prstGeom>
        </p:spPr>
        <p:txBody>
          <a:bodyPr wrap="none">
            <a:spAutoFit/>
          </a:bodyPr>
          <a:lstStyle/>
          <a:p>
            <a:pPr lvl="0"/>
            <a:r>
              <a:rPr lang="pt-BR" altLang="ko-KR" sz="1000" dirty="0">
                <a:solidFill>
                  <a:prstClr val="black">
                    <a:lumMod val="75000"/>
                    <a:lumOff val="25000"/>
                  </a:prstClr>
                </a:solidFill>
              </a:rPr>
              <a:t>Tabela 1 – Produção Estimada e Realizada no CEAC Norte, no período de janeiro a julho.</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680936" y="165257"/>
            <a:ext cx="348528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7" name="Imagem 16">
            <a:extLst>
              <a:ext uri="{FF2B5EF4-FFF2-40B4-BE49-F238E27FC236}">
                <a16:creationId xmlns:a16="http://schemas.microsoft.com/office/drawing/2014/main" id="{A497D260-9DC3-4D75-A316-47B6FF0A02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3193" y="6478395"/>
            <a:ext cx="1206621" cy="291909"/>
          </a:xfrm>
          <a:prstGeom prst="rect">
            <a:avLst/>
          </a:prstGeom>
        </p:spPr>
      </p:pic>
      <p:pic>
        <p:nvPicPr>
          <p:cNvPr id="6" name="Imagem 5"/>
          <p:cNvPicPr>
            <a:picLocks noChangeAspect="1"/>
          </p:cNvPicPr>
          <p:nvPr/>
        </p:nvPicPr>
        <p:blipFill>
          <a:blip r:embed="rId5"/>
          <a:stretch>
            <a:fillRect/>
          </a:stretch>
        </p:blipFill>
        <p:spPr>
          <a:xfrm>
            <a:off x="3646900" y="2721546"/>
            <a:ext cx="4898200" cy="2437308"/>
          </a:xfrm>
          <a:prstGeom prst="rect">
            <a:avLst/>
          </a:prstGeom>
        </p:spPr>
      </p:pic>
    </p:spTree>
    <p:extLst>
      <p:ext uri="{BB962C8B-B14F-4D97-AF65-F5344CB8AC3E}">
        <p14:creationId xmlns:p14="http://schemas.microsoft.com/office/powerpoint/2010/main" val="142935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107957" y="-224028"/>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2490338" y="1321815"/>
            <a:ext cx="72113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ko-KR" sz="1600" dirty="0">
                <a:solidFill>
                  <a:schemeClr val="tx1">
                    <a:lumMod val="75000"/>
                    <a:lumOff val="25000"/>
                  </a:schemeClr>
                </a:solidFill>
                <a:latin typeface="+mn-lt"/>
              </a:rPr>
              <a:t>A tabela 2 apresenta a produção trimestral  de acordo com o planejado no Termo Aditivo 04/2020 COVID-19, </a:t>
            </a:r>
            <a:r>
              <a:rPr lang="pt-BR" sz="1600" dirty="0">
                <a:solidFill>
                  <a:schemeClr val="tx1">
                    <a:lumMod val="75000"/>
                    <a:lumOff val="25000"/>
                  </a:schemeClr>
                </a:solidFill>
                <a:latin typeface="+mn-lt"/>
              </a:rPr>
              <a:t>que estimou um volume para o período de abril a junho de 2020 50.000 exames</a:t>
            </a:r>
            <a:r>
              <a:rPr lang="pt-BR" altLang="ko-KR" sz="1600" dirty="0">
                <a:solidFill>
                  <a:schemeClr val="tx1">
                    <a:lumMod val="75000"/>
                    <a:lumOff val="25000"/>
                  </a:schemeClr>
                </a:solidFill>
                <a:latin typeface="+mn-lt"/>
              </a:rPr>
              <a:t>. </a:t>
            </a:r>
            <a:r>
              <a:rPr lang="pt-BR" sz="1600" dirty="0">
                <a:solidFill>
                  <a:schemeClr val="tx1">
                    <a:lumMod val="75000"/>
                    <a:lumOff val="25000"/>
                  </a:schemeClr>
                </a:solidFill>
                <a:latin typeface="+mn-lt"/>
              </a:rPr>
              <a:t>A produção realizada foi de </a:t>
            </a:r>
            <a:r>
              <a:rPr lang="pt-BR" sz="1600" b="1" dirty="0">
                <a:solidFill>
                  <a:schemeClr val="tx1">
                    <a:lumMod val="75000"/>
                    <a:lumOff val="25000"/>
                  </a:schemeClr>
                </a:solidFill>
                <a:latin typeface="+mn-lt"/>
              </a:rPr>
              <a:t>52,83%</a:t>
            </a:r>
            <a:r>
              <a:rPr lang="pt-BR" sz="1600" dirty="0">
                <a:solidFill>
                  <a:schemeClr val="tx1">
                    <a:lumMod val="75000"/>
                    <a:lumOff val="25000"/>
                  </a:schemeClr>
                </a:solidFill>
                <a:latin typeface="+mn-lt"/>
              </a:rPr>
              <a:t> menor que o estimado</a:t>
            </a:r>
            <a:r>
              <a:rPr lang="pt-BR" altLang="ko-KR" sz="1600" dirty="0">
                <a:solidFill>
                  <a:schemeClr val="tx1">
                    <a:lumMod val="75000"/>
                    <a:lumOff val="25000"/>
                  </a:schemeClr>
                </a:solidFill>
                <a:latin typeface="+mn-lt"/>
              </a:rPr>
              <a:t>.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495295" y="5412236"/>
            <a:ext cx="52014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800" dirty="0">
                <a:latin typeface="+mn-lt"/>
                <a:ea typeface="Arial Unicode MS" panose="020B0604020202020204" pitchFamily="34" charset="-128"/>
                <a:cs typeface="Arial Unicode MS" panose="020B0604020202020204" pitchFamily="34" charset="-128"/>
              </a:rPr>
              <a:t>              </a:t>
            </a:r>
            <a:r>
              <a:rPr lang="pt-BR" altLang="ko-KR" sz="1200" dirty="0">
                <a:solidFill>
                  <a:schemeClr val="tx1">
                    <a:lumMod val="75000"/>
                    <a:lumOff val="25000"/>
                  </a:schemeClr>
                </a:solidFill>
                <a:latin typeface="+mn-lt"/>
              </a:rPr>
              <a:t>Fonte: Secretaria de Estado da Saúde de São Paulo – Sistema Reglab ® 2020</a:t>
            </a:r>
          </a:p>
        </p:txBody>
      </p:sp>
      <p:sp>
        <p:nvSpPr>
          <p:cNvPr id="4" name="Retângulo 3">
            <a:extLst>
              <a:ext uri="{FF2B5EF4-FFF2-40B4-BE49-F238E27FC236}">
                <a16:creationId xmlns:a16="http://schemas.microsoft.com/office/drawing/2014/main" id="{0AE71F80-A4E4-4826-8649-DE0D69F17FDF}"/>
              </a:ext>
            </a:extLst>
          </p:cNvPr>
          <p:cNvSpPr/>
          <p:nvPr/>
        </p:nvSpPr>
        <p:spPr>
          <a:xfrm>
            <a:off x="3498206" y="2652114"/>
            <a:ext cx="5770362" cy="276999"/>
          </a:xfrm>
          <a:prstGeom prst="rect">
            <a:avLst/>
          </a:prstGeom>
        </p:spPr>
        <p:txBody>
          <a:bodyPr wrap="none">
            <a:spAutoFit/>
          </a:bodyPr>
          <a:lstStyle/>
          <a:p>
            <a:pPr lvl="0"/>
            <a:r>
              <a:rPr lang="pt-BR" altLang="ko-KR" sz="1200" dirty="0">
                <a:solidFill>
                  <a:schemeClr val="tx1">
                    <a:lumMod val="75000"/>
                    <a:lumOff val="25000"/>
                  </a:schemeClr>
                </a:solidFill>
                <a:cs typeface="Arial" panose="020B0604020202020204" pitchFamily="34" charset="0"/>
              </a:rPr>
              <a:t>Tabela 2 – Produção Covidi-19 Estimada e Realizada no CEAC Norte, Abril a Junho de 2020</a:t>
            </a:r>
            <a:r>
              <a:rPr lang="pt-BR" altLang="ko-KR" sz="1000" dirty="0">
                <a:solidFill>
                  <a:prstClr val="black">
                    <a:lumMod val="75000"/>
                    <a:lumOff val="25000"/>
                  </a:prstClr>
                </a:solidFill>
              </a:rPr>
              <a:t>.</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7" name="Imagem 16">
            <a:extLst>
              <a:ext uri="{FF2B5EF4-FFF2-40B4-BE49-F238E27FC236}">
                <a16:creationId xmlns:a16="http://schemas.microsoft.com/office/drawing/2014/main" id="{A497D260-9DC3-4D75-A316-47B6FF0A02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3193" y="6478395"/>
            <a:ext cx="1206621" cy="291909"/>
          </a:xfrm>
          <a:prstGeom prst="rect">
            <a:avLst/>
          </a:prstGeom>
        </p:spPr>
      </p:pic>
      <p:pic>
        <p:nvPicPr>
          <p:cNvPr id="8" name="Imagem 7"/>
          <p:cNvPicPr>
            <a:picLocks noChangeAspect="1"/>
          </p:cNvPicPr>
          <p:nvPr/>
        </p:nvPicPr>
        <p:blipFill>
          <a:blip r:embed="rId5"/>
          <a:stretch>
            <a:fillRect/>
          </a:stretch>
        </p:blipFill>
        <p:spPr>
          <a:xfrm>
            <a:off x="2758042" y="3125337"/>
            <a:ext cx="6675917" cy="2197290"/>
          </a:xfrm>
          <a:prstGeom prst="rect">
            <a:avLst/>
          </a:prstGeom>
        </p:spPr>
      </p:pic>
    </p:spTree>
    <p:extLst>
      <p:ext uri="{BB962C8B-B14F-4D97-AF65-F5344CB8AC3E}">
        <p14:creationId xmlns:p14="http://schemas.microsoft.com/office/powerpoint/2010/main" val="350171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950856" y="1153835"/>
            <a:ext cx="62411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Norte, discriminada por unidade assistencial no período de Janeiro a Março de 2020.</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7388045" y="5705972"/>
            <a:ext cx="33569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2020</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janeiro a março de 2020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graphicFrame>
        <p:nvGraphicFramePr>
          <p:cNvPr id="10" name="Objeto 9"/>
          <p:cNvGraphicFramePr>
            <a:graphicFrameLocks noChangeAspect="1"/>
          </p:cNvGraphicFramePr>
          <p:nvPr>
            <p:extLst>
              <p:ext uri="{D42A27DB-BD31-4B8C-83A1-F6EECF244321}">
                <p14:modId xmlns:p14="http://schemas.microsoft.com/office/powerpoint/2010/main" val="4128144951"/>
              </p:ext>
            </p:extLst>
          </p:nvPr>
        </p:nvGraphicFramePr>
        <p:xfrm>
          <a:off x="5930868" y="1413164"/>
          <a:ext cx="6088755" cy="4368697"/>
        </p:xfrm>
        <a:graphic>
          <a:graphicData uri="http://schemas.openxmlformats.org/presentationml/2006/ole">
            <mc:AlternateContent xmlns:mc="http://schemas.openxmlformats.org/markup-compatibility/2006">
              <mc:Choice xmlns:v="urn:schemas-microsoft-com:vml" Requires="v">
                <p:oleObj name="Planilha" r:id="rId2" imgW="9305828" imgH="6676869" progId="Excel.Sheet.12">
                  <p:embed/>
                </p:oleObj>
              </mc:Choice>
              <mc:Fallback>
                <p:oleObj name="Planilha" r:id="rId2" imgW="9305828" imgH="6676869" progId="Excel.Sheet.12">
                  <p:embed/>
                  <p:pic>
                    <p:nvPicPr>
                      <p:cNvPr id="0" name=""/>
                      <p:cNvPicPr/>
                      <p:nvPr/>
                    </p:nvPicPr>
                    <p:blipFill>
                      <a:blip r:embed="rId3"/>
                      <a:stretch>
                        <a:fillRect/>
                      </a:stretch>
                    </p:blipFill>
                    <p:spPr>
                      <a:xfrm>
                        <a:off x="5930868" y="1413164"/>
                        <a:ext cx="6088755" cy="4368697"/>
                      </a:xfrm>
                      <a:prstGeom prst="rect">
                        <a:avLst/>
                      </a:prstGeom>
                    </p:spPr>
                  </p:pic>
                </p:oleObj>
              </mc:Fallback>
            </mc:AlternateContent>
          </a:graphicData>
        </a:graphic>
      </p:graphicFrame>
    </p:spTree>
    <p:extLst>
      <p:ext uri="{BB962C8B-B14F-4D97-AF65-F5344CB8AC3E}">
        <p14:creationId xmlns:p14="http://schemas.microsoft.com/office/powerpoint/2010/main" val="177979888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1227</TotalTime>
  <Words>2862</Words>
  <Application>Microsoft Office PowerPoint</Application>
  <PresentationFormat>Widescreen</PresentationFormat>
  <Paragraphs>674</Paragraphs>
  <Slides>18</Slides>
  <Notes>1</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1</vt:i4>
      </vt:variant>
      <vt:variant>
        <vt:lpstr>Títulos de slides</vt:lpstr>
      </vt:variant>
      <vt:variant>
        <vt:i4>18</vt:i4>
      </vt:variant>
    </vt:vector>
  </HeadingPairs>
  <TitlesOfParts>
    <vt:vector size="26" baseType="lpstr">
      <vt:lpstr>Arial</vt:lpstr>
      <vt:lpstr>Calibri</vt:lpstr>
      <vt:lpstr>Calibri (Títulos)</vt:lpstr>
      <vt:lpstr>Calibri Light</vt:lpstr>
      <vt:lpstr>Times New Roman</vt:lpstr>
      <vt:lpstr>Wingdings</vt:lpstr>
      <vt:lpstr>Tema do Office</vt:lpstr>
      <vt:lpstr>Planilha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Paula Rotta</cp:lastModifiedBy>
  <cp:revision>156</cp:revision>
  <cp:lastPrinted>2021-02-25T17:38:07Z</cp:lastPrinted>
  <dcterms:created xsi:type="dcterms:W3CDTF">2019-10-31T14:23:28Z</dcterms:created>
  <dcterms:modified xsi:type="dcterms:W3CDTF">2021-06-09T11:24:11Z</dcterms:modified>
</cp:coreProperties>
</file>